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1" r:id="rId2"/>
    <p:sldId id="256" r:id="rId3"/>
    <p:sldId id="257" r:id="rId4"/>
    <p:sldId id="273" r:id="rId5"/>
    <p:sldId id="267" r:id="rId6"/>
    <p:sldId id="268" r:id="rId7"/>
    <p:sldId id="269" r:id="rId8"/>
    <p:sldId id="270" r:id="rId9"/>
    <p:sldId id="271" r:id="rId10"/>
    <p:sldId id="272" r:id="rId11"/>
    <p:sldId id="313" r:id="rId12"/>
    <p:sldId id="259" r:id="rId13"/>
    <p:sldId id="260" r:id="rId14"/>
    <p:sldId id="261" r:id="rId15"/>
    <p:sldId id="314" r:id="rId16"/>
    <p:sldId id="263" r:id="rId17"/>
    <p:sldId id="280" r:id="rId18"/>
    <p:sldId id="276" r:id="rId19"/>
    <p:sldId id="262" r:id="rId20"/>
    <p:sldId id="309" r:id="rId21"/>
    <p:sldId id="264" r:id="rId22"/>
    <p:sldId id="307" r:id="rId23"/>
    <p:sldId id="265" r:id="rId24"/>
    <p:sldId id="266" r:id="rId25"/>
    <p:sldId id="284" r:id="rId26"/>
    <p:sldId id="274" r:id="rId27"/>
    <p:sldId id="275" r:id="rId28"/>
    <p:sldId id="310" r:id="rId29"/>
    <p:sldId id="311" r:id="rId30"/>
    <p:sldId id="31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7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02DDF-D8FB-4198-B5CC-5312B9CAA833}" type="datetimeFigureOut">
              <a:rPr lang="en-US" smtClean="0"/>
              <a:t>9/14/2019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B928-C104-4A3B-8426-E24B8529C24F}" type="slidenum">
              <a:rPr lang="en-US" smtClean="0"/>
              <a:t>‹#›</a:t>
            </a:fld>
            <a:endParaRPr lang="en-US"/>
          </a:p>
        </p:txBody>
      </p:sp>
    </p:spTree>
    <p:extLst>
      <p:ext uri="{BB962C8B-B14F-4D97-AF65-F5344CB8AC3E}">
        <p14:creationId xmlns:p14="http://schemas.microsoft.com/office/powerpoint/2010/main" val="22245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Acute renal failure (ARF) is an abrupt and usually reversible decline in the glomerular filtration rate (GFR). This results in an elevation of serum blood urea nitrogen (BUN), creatinine, and other metabolic waste products that are normally excreted by the kidney. </a:t>
            </a:r>
          </a:p>
          <a:p>
            <a:endParaRPr lang="en-US" dirty="0" smtClean="0"/>
          </a:p>
          <a:p>
            <a:r>
              <a:rPr lang="en-US" dirty="0" smtClean="0"/>
              <a:t>The term acute kidney injury (AKI) rather than ARF is increasingly used by the nephrology community to refer to the acute loss of kidney function. This term also highlights that injury to kidney that does not results in “failure” is also of great clinical significance. In this topic review, the acute loss of kidney function will be referred to as AKI. </a:t>
            </a:r>
          </a:p>
          <a:p>
            <a:endParaRPr lang="en-US" dirty="0"/>
          </a:p>
        </p:txBody>
      </p:sp>
      <p:sp>
        <p:nvSpPr>
          <p:cNvPr id="4" name="Slide Number Placeholder 3"/>
          <p:cNvSpPr>
            <a:spLocks noGrp="1"/>
          </p:cNvSpPr>
          <p:nvPr>
            <p:ph type="sldNum" sz="quarter" idx="10"/>
          </p:nvPr>
        </p:nvSpPr>
        <p:spPr/>
        <p:txBody>
          <a:bodyPr/>
          <a:lstStyle/>
          <a:p>
            <a:fld id="{B787B928-C104-4A3B-8426-E24B8529C24F}" type="slidenum">
              <a:rPr lang="en-US" smtClean="0"/>
              <a:t>3</a:t>
            </a:fld>
            <a:endParaRPr lang="en-US"/>
          </a:p>
        </p:txBody>
      </p:sp>
    </p:spTree>
    <p:extLst>
      <p:ext uri="{BB962C8B-B14F-4D97-AF65-F5344CB8AC3E}">
        <p14:creationId xmlns:p14="http://schemas.microsoft.com/office/powerpoint/2010/main" val="80644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Acute kidney injury (AKI), previously known as acute renal failure, is</a:t>
            </a:r>
          </a:p>
          <a:p>
            <a:pPr eaLnBrk="1" hangingPunct="1"/>
            <a:r>
              <a:rPr lang="en-US" altLang="en-US" smtClean="0"/>
              <a:t>characterized by the sudden impairment of kidney function resulting in</a:t>
            </a:r>
          </a:p>
          <a:p>
            <a:pPr eaLnBrk="1" hangingPunct="1"/>
            <a:r>
              <a:rPr lang="en-US" altLang="en-US" smtClean="0"/>
              <a:t>the retention of nitrogenous and other waste products normally cleared by</a:t>
            </a:r>
          </a:p>
          <a:p>
            <a:pPr eaLnBrk="1" hangingPunct="1"/>
            <a:r>
              <a:rPr lang="en-US" altLang="en-US" smtClean="0"/>
              <a:t>the kidneys. AKI is not a single disease but, rather, a designation for a heterogeneous</a:t>
            </a:r>
          </a:p>
          <a:p>
            <a:pPr eaLnBrk="1" hangingPunct="1"/>
            <a:r>
              <a:rPr lang="en-US" altLang="en-US" smtClean="0"/>
              <a:t>group of conditions that share common diagnostic features:</a:t>
            </a:r>
          </a:p>
          <a:p>
            <a:pPr eaLnBrk="1" hangingPunct="1"/>
            <a:r>
              <a:rPr lang="en-US" altLang="en-US" smtClean="0"/>
              <a:t>specifically, an increase in the blood urea nitrogen (BUN) concentration</a:t>
            </a:r>
          </a:p>
          <a:p>
            <a:pPr eaLnBrk="1" hangingPunct="1"/>
            <a:r>
              <a:rPr lang="en-US" altLang="en-US" smtClean="0"/>
              <a:t>and/or an increase in the plasma or serum creatinine (SCr) concentration,</a:t>
            </a:r>
          </a:p>
          <a:p>
            <a:pPr eaLnBrk="1" hangingPunct="1"/>
            <a:r>
              <a:rPr lang="en-US" altLang="en-US" smtClean="0"/>
              <a:t>often associated with a reduction in urine volume. It is important</a:t>
            </a:r>
          </a:p>
          <a:p>
            <a:pPr eaLnBrk="1" hangingPunct="1"/>
            <a:r>
              <a:rPr lang="en-US" altLang="en-US" smtClean="0"/>
              <a:t>to recognize that AKI is a clinical diagnosis and not a structural one. A</a:t>
            </a:r>
          </a:p>
          <a:p>
            <a:pPr eaLnBrk="1" hangingPunct="1"/>
            <a:r>
              <a:rPr lang="en-US" altLang="en-US" smtClean="0"/>
              <a:t>patient may have AKI without injury to the kidney parenchyma. AKI can</a:t>
            </a:r>
          </a:p>
          <a:p>
            <a:pPr eaLnBrk="1" hangingPunct="1"/>
            <a:r>
              <a:rPr lang="en-US" altLang="en-US" smtClean="0"/>
              <a:t>range in severity from asymptomatic and transient changes in laboratory</a:t>
            </a:r>
          </a:p>
          <a:p>
            <a:pPr eaLnBrk="1" hangingPunct="1"/>
            <a:r>
              <a:rPr lang="en-US" altLang="en-US" smtClean="0"/>
              <a:t>parameters of glomerular filtration rate (GFR), to overwhelming and</a:t>
            </a:r>
          </a:p>
          <a:p>
            <a:pPr eaLnBrk="1" hangingPunct="1"/>
            <a:r>
              <a:rPr lang="en-US" altLang="en-US" smtClean="0"/>
              <a:t>rapidly fatal derangements in effective circulating volume regulation and</a:t>
            </a:r>
          </a:p>
          <a:p>
            <a:pPr eaLnBrk="1" hangingPunct="1"/>
            <a:r>
              <a:rPr lang="en-US" altLang="en-US" smtClean="0"/>
              <a:t>electrolyte and acid-base composition of the plasma</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D797EFD-FF78-46B6-B085-6847F53C2E9E}" type="slidenum">
              <a:rPr lang="en-US" altLang="en-US" smtClean="0">
                <a:latin typeface="Arial" pitchFamily="34" charset="0"/>
                <a:cs typeface="Arial" pitchFamily="34" charset="0"/>
              </a:rPr>
              <a:pPr eaLnBrk="1" hangingPunct="1">
                <a:spcBef>
                  <a:spcPct val="0"/>
                </a:spcBef>
              </a:pPr>
              <a:t>8</a:t>
            </a:fld>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Represents a family of modalities that provide continuous support for severely ill patients with AKI. </a:t>
            </a:r>
          </a:p>
          <a:p>
            <a:r>
              <a:rPr lang="en-US" dirty="0" smtClean="0"/>
              <a:t>These include:</a:t>
            </a:r>
          </a:p>
          <a:p>
            <a:r>
              <a:rPr lang="en-US" dirty="0" smtClean="0"/>
              <a:t> continuous hemofiltration, </a:t>
            </a:r>
          </a:p>
          <a:p>
            <a:r>
              <a:rPr lang="en-US" dirty="0" smtClean="0"/>
              <a:t>hemodialysis,</a:t>
            </a:r>
          </a:p>
          <a:p>
            <a:r>
              <a:rPr lang="en-US" dirty="0" err="1" smtClean="0"/>
              <a:t>hemodiafiltration</a:t>
            </a:r>
            <a:r>
              <a:rPr lang="en-US" dirty="0" smtClean="0"/>
              <a:t>,</a:t>
            </a:r>
          </a:p>
          <a:p>
            <a:r>
              <a:rPr lang="en-US" dirty="0" smtClean="0"/>
              <a:t> which involve both convective and diffusive therapies. </a:t>
            </a:r>
          </a:p>
          <a:p>
            <a:r>
              <a:rPr lang="en-US" dirty="0" smtClean="0"/>
              <a:t>Although superior clearance of middle and larger molecular weight molecules are associated with convective therapies (hemofiltration) compared with diffusive therapies (hemodialysis), there are no studies clearly showing improved clinical outcomes compared with the type of solute transport. </a:t>
            </a:r>
          </a:p>
          <a:p>
            <a:r>
              <a:rPr lang="en-US" dirty="0" smtClean="0"/>
              <a:t>Current data suggest that survival and recovery of renal function are similar with both CRRT and IHD. </a:t>
            </a:r>
          </a:p>
          <a:p>
            <a:r>
              <a:rPr lang="en-US" dirty="0" smtClean="0"/>
              <a:t>CRRT Versus IHD : no survival benefit can be attributed to either modality</a:t>
            </a:r>
          </a:p>
          <a:p>
            <a:endParaRPr lang="en-US" dirty="0"/>
          </a:p>
        </p:txBody>
      </p:sp>
      <p:sp>
        <p:nvSpPr>
          <p:cNvPr id="4" name="Slide Number Placeholder 3"/>
          <p:cNvSpPr>
            <a:spLocks noGrp="1"/>
          </p:cNvSpPr>
          <p:nvPr>
            <p:ph type="sldNum" sz="quarter" idx="10"/>
          </p:nvPr>
        </p:nvSpPr>
        <p:spPr/>
        <p:txBody>
          <a:bodyPr/>
          <a:lstStyle/>
          <a:p>
            <a:fld id="{B787B928-C104-4A3B-8426-E24B8529C24F}" type="slidenum">
              <a:rPr lang="en-US" smtClean="0"/>
              <a:t>23</a:t>
            </a:fld>
            <a:endParaRPr lang="en-US"/>
          </a:p>
        </p:txBody>
      </p:sp>
    </p:spTree>
    <p:extLst>
      <p:ext uri="{BB962C8B-B14F-4D97-AF65-F5344CB8AC3E}">
        <p14:creationId xmlns:p14="http://schemas.microsoft.com/office/powerpoint/2010/main" val="107210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guidelines recommend goal effluent</a:t>
            </a:r>
          </a:p>
          <a:p>
            <a:r>
              <a:rPr lang="en-US" dirty="0" smtClean="0"/>
              <a:t>flow rates of 20 to 25 mL/kg/h.</a:t>
            </a:r>
          </a:p>
          <a:p>
            <a:r>
              <a:rPr lang="en-US" dirty="0" smtClean="0"/>
              <a:t>With regard to IHD dosing, it is important to routinely</a:t>
            </a:r>
          </a:p>
          <a:p>
            <a:r>
              <a:rPr lang="en-US" dirty="0" smtClean="0"/>
              <a:t>check the urea reduction ratio or </a:t>
            </a:r>
            <a:r>
              <a:rPr lang="en-US" dirty="0" err="1" smtClean="0"/>
              <a:t>Kt</a:t>
            </a:r>
            <a:r>
              <a:rPr lang="en-US" dirty="0" smtClean="0"/>
              <a:t>/V to ensure that</a:t>
            </a:r>
          </a:p>
          <a:p>
            <a:r>
              <a:rPr lang="en-US" dirty="0" smtClean="0"/>
              <a:t>dialysis is adequate. In the VA/NIH ATN study, median</a:t>
            </a:r>
          </a:p>
          <a:p>
            <a:r>
              <a:rPr lang="en-US" dirty="0" smtClean="0"/>
              <a:t>duration of an IHD session was 4 hours, with a mean</a:t>
            </a:r>
          </a:p>
          <a:p>
            <a:r>
              <a:rPr lang="en-US" dirty="0" smtClean="0"/>
              <a:t>blood flow rate of 360 mL/min, highlighting that in these</a:t>
            </a:r>
          </a:p>
          <a:p>
            <a:r>
              <a:rPr lang="en-US" dirty="0" smtClean="0"/>
              <a:t>catabolic patients, substantial time is needed to ensure an</a:t>
            </a:r>
          </a:p>
          <a:p>
            <a:r>
              <a:rPr lang="en-US" dirty="0" smtClean="0"/>
              <a:t>adequate dialysis dose. Discontinuation of RRT</a:t>
            </a:r>
          </a:p>
          <a:p>
            <a:r>
              <a:rPr lang="en-US" dirty="0" smtClean="0"/>
              <a:t>The decision to discontinue RRT in patients with AKI is</a:t>
            </a:r>
          </a:p>
          <a:p>
            <a:r>
              <a:rPr lang="en-US" dirty="0" smtClean="0"/>
              <a:t>made based on 1 of 3 clinical scenarios: intrinsic kidney</a:t>
            </a:r>
          </a:p>
          <a:p>
            <a:r>
              <a:rPr lang="en-US" dirty="0" smtClean="0"/>
              <a:t>function has adequately improved to meet demands, the</a:t>
            </a:r>
          </a:p>
          <a:p>
            <a:r>
              <a:rPr lang="en-US" dirty="0" smtClean="0"/>
              <a:t>disorder that prompted renal support has improved, or</a:t>
            </a:r>
          </a:p>
          <a:p>
            <a:r>
              <a:rPr lang="en-US" dirty="0" smtClean="0"/>
              <a:t>continued RRT is no longer consistent with goals of care.</a:t>
            </a:r>
          </a:p>
          <a:p>
            <a:r>
              <a:rPr lang="en-US" dirty="0" smtClean="0"/>
              <a:t>There is no definitive prospective evidence to guide clinicians, but urine output appears to be predictive </a:t>
            </a:r>
            <a:r>
              <a:rPr lang="en-US" dirty="0" err="1" smtClean="0"/>
              <a:t>ofsuccessful</a:t>
            </a:r>
            <a:r>
              <a:rPr lang="en-US" dirty="0" smtClean="0"/>
              <a:t> RRT discontinuation. In one study of patients on</a:t>
            </a:r>
          </a:p>
          <a:p>
            <a:r>
              <a:rPr lang="en-US" dirty="0" smtClean="0"/>
              <a:t>CRRT, 24-hour urine output &gt; 400 mL/d in patients not</a:t>
            </a:r>
          </a:p>
          <a:p>
            <a:r>
              <a:rPr lang="en-US" dirty="0" smtClean="0"/>
              <a:t>using diuretics or &gt;2,300 mL/d in patients using diuretics</a:t>
            </a:r>
          </a:p>
          <a:p>
            <a:r>
              <a:rPr lang="en-US" dirty="0" smtClean="0"/>
              <a:t>had &gt;80% chance of successful RRT discontinuation. Other</a:t>
            </a:r>
          </a:p>
          <a:p>
            <a:r>
              <a:rPr lang="en-US" dirty="0" smtClean="0"/>
              <a:t>studies have suggested that quantitation of timed urinary</a:t>
            </a:r>
          </a:p>
          <a:p>
            <a:r>
              <a:rPr lang="en-US" dirty="0" smtClean="0"/>
              <a:t>creatinine and urea excretion (either as total excretion per</a:t>
            </a:r>
          </a:p>
          <a:p>
            <a:r>
              <a:rPr lang="en-US" dirty="0" smtClean="0"/>
              <a:t>24-hour period or calculation of creatinine and urea</a:t>
            </a:r>
          </a:p>
          <a:p>
            <a:r>
              <a:rPr lang="en-US" dirty="0" smtClean="0"/>
              <a:t>clearance) may be helpful. Prospective studies are needed</a:t>
            </a:r>
          </a:p>
          <a:p>
            <a:r>
              <a:rPr lang="en-US" dirty="0" smtClean="0"/>
              <a:t>to help guide clinicians on when to attempt RRT</a:t>
            </a:r>
          </a:p>
          <a:p>
            <a:r>
              <a:rPr lang="en-US" dirty="0" smtClean="0"/>
              <a:t>discontinuation.</a:t>
            </a:r>
          </a:p>
          <a:p>
            <a:endParaRPr lang="en-US" dirty="0"/>
          </a:p>
        </p:txBody>
      </p:sp>
      <p:sp>
        <p:nvSpPr>
          <p:cNvPr id="4" name="Slide Number Placeholder 3"/>
          <p:cNvSpPr>
            <a:spLocks noGrp="1"/>
          </p:cNvSpPr>
          <p:nvPr>
            <p:ph type="sldNum" sz="quarter" idx="10"/>
          </p:nvPr>
        </p:nvSpPr>
        <p:spPr/>
        <p:txBody>
          <a:bodyPr/>
          <a:lstStyle/>
          <a:p>
            <a:fld id="{B787B928-C104-4A3B-8426-E24B8529C24F}" type="slidenum">
              <a:rPr lang="en-US" smtClean="0"/>
              <a:t>26</a:t>
            </a:fld>
            <a:endParaRPr lang="en-US"/>
          </a:p>
        </p:txBody>
      </p:sp>
    </p:spTree>
    <p:extLst>
      <p:ext uri="{BB962C8B-B14F-4D97-AF65-F5344CB8AC3E}">
        <p14:creationId xmlns:p14="http://schemas.microsoft.com/office/powerpoint/2010/main" val="354920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2012 KDIGO guidelines for AKI recommend delivering a  </a:t>
            </a:r>
            <a:r>
              <a:rPr lang="en-US" dirty="0" err="1" smtClean="0"/>
              <a:t>Kt</a:t>
            </a:r>
            <a:r>
              <a:rPr lang="en-US" dirty="0" smtClean="0"/>
              <a:t>/V  of 3.9 per week for patients undergoing intermittent therapy</a:t>
            </a:r>
          </a:p>
          <a:p>
            <a:endParaRPr lang="en-US" dirty="0" smtClean="0"/>
          </a:p>
          <a:p>
            <a:r>
              <a:rPr lang="en-US" dirty="0" smtClean="0"/>
              <a:t>Continuous renal replacement therapy   — For patients on CRRT, we generally aim to provide a delivered effluent flow rate (sum of hemofiltration rate and dialysate flow rate) of at least 20  mL/kg  per hour. In order to ensure delivery of this flow rate, we prescribe an effluent flow rate of at least 25  mL/kg  per hour. This is consistent with the 2012 KDIGO guidelines that recommend delivering an effluent volume of 20 to 25  mL/kg/h,  but which notes that this generally requires prescription of a higher effluent volume to achieve the targeted dose of therapy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87B928-C104-4A3B-8426-E24B8529C24F}" type="slidenum">
              <a:rPr lang="en-US" smtClean="0"/>
              <a:t>27</a:t>
            </a:fld>
            <a:endParaRPr lang="en-US"/>
          </a:p>
        </p:txBody>
      </p:sp>
    </p:spTree>
    <p:extLst>
      <p:ext uri="{BB962C8B-B14F-4D97-AF65-F5344CB8AC3E}">
        <p14:creationId xmlns:p14="http://schemas.microsoft.com/office/powerpoint/2010/main" val="69968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VA/NIH (2008) study compared outcomes in acute patients dialyzed either 3 or 6 times per week and found absolutely no difference in outcomes. </a:t>
            </a:r>
          </a:p>
          <a:p>
            <a:r>
              <a:rPr lang="en-US" dirty="0" smtClean="0"/>
              <a:t>The intensity of dialysis in the 3-times-per-week group was substantially higher (</a:t>
            </a:r>
            <a:r>
              <a:rPr lang="en-US" dirty="0" err="1" smtClean="0"/>
              <a:t>Kt</a:t>
            </a:r>
            <a:r>
              <a:rPr lang="en-US" dirty="0" smtClean="0"/>
              <a:t>/V of 1.3 or more) than in the </a:t>
            </a:r>
            <a:r>
              <a:rPr lang="en-US" dirty="0" err="1" smtClean="0"/>
              <a:t>Schiffl</a:t>
            </a:r>
            <a:r>
              <a:rPr lang="en-US" dirty="0" smtClean="0"/>
              <a:t> article. </a:t>
            </a:r>
          </a:p>
          <a:p>
            <a:r>
              <a:rPr lang="en-US" dirty="0" smtClean="0"/>
              <a:t>For this reason, the KDIGO workgroup on acute kidney injury (2012) recommends that when attempting to maintain acute patients on a 3-times-per-week schedule, each treatment should have a </a:t>
            </a:r>
            <a:r>
              <a:rPr lang="en-US" dirty="0" err="1" smtClean="0"/>
              <a:t>Kt</a:t>
            </a:r>
            <a:r>
              <a:rPr lang="en-US" dirty="0" smtClean="0"/>
              <a:t>/V of ≥1.3. </a:t>
            </a:r>
          </a:p>
          <a:p>
            <a:r>
              <a:rPr lang="en-US" dirty="0" smtClean="0"/>
              <a:t>When there is a concern that there is inconsistent dialysis delivery (e.g., catheter flow or hollow-fiber thrombosis problems), one can verify HD adequacy by assessing the URR using blood tests or devices that measure real-time solute clearance (ionic conductance or UV-absorption technologies).</a:t>
            </a:r>
          </a:p>
          <a:p>
            <a:endParaRPr lang="en-US" dirty="0"/>
          </a:p>
        </p:txBody>
      </p:sp>
      <p:sp>
        <p:nvSpPr>
          <p:cNvPr id="4" name="Slide Number Placeholder 3"/>
          <p:cNvSpPr>
            <a:spLocks noGrp="1"/>
          </p:cNvSpPr>
          <p:nvPr>
            <p:ph type="sldNum" sz="quarter" idx="10"/>
          </p:nvPr>
        </p:nvSpPr>
        <p:spPr/>
        <p:txBody>
          <a:bodyPr/>
          <a:lstStyle/>
          <a:p>
            <a:fld id="{B787B928-C104-4A3B-8426-E24B8529C24F}" type="slidenum">
              <a:rPr lang="en-US" smtClean="0"/>
              <a:t>30</a:t>
            </a:fld>
            <a:endParaRPr lang="en-US"/>
          </a:p>
        </p:txBody>
      </p:sp>
    </p:spTree>
    <p:extLst>
      <p:ext uri="{BB962C8B-B14F-4D97-AF65-F5344CB8AC3E}">
        <p14:creationId xmlns:p14="http://schemas.microsoft.com/office/powerpoint/2010/main" val="348959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67E967-83F9-482D-B893-7F1C2DE5C304}"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385926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7E967-83F9-482D-B893-7F1C2DE5C304}"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170474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7E967-83F9-482D-B893-7F1C2DE5C304}"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324168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7E967-83F9-482D-B893-7F1C2DE5C304}"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380133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7E967-83F9-482D-B893-7F1C2DE5C304}"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332259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67E967-83F9-482D-B893-7F1C2DE5C304}"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133125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7E967-83F9-482D-B893-7F1C2DE5C304}" type="datetimeFigureOut">
              <a:rPr lang="en-US" smtClean="0"/>
              <a:t>9/14/2019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167197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67E967-83F9-482D-B893-7F1C2DE5C304}" type="datetimeFigureOut">
              <a:rPr lang="en-US" smtClean="0"/>
              <a:t>9/14/2019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197324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7E967-83F9-482D-B893-7F1C2DE5C304}" type="datetimeFigureOut">
              <a:rPr lang="en-US" smtClean="0"/>
              <a:t>9/14/2019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60034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7E967-83F9-482D-B893-7F1C2DE5C304}"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282171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7E967-83F9-482D-B893-7F1C2DE5C304}"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5C4BF-9092-4525-A0D7-E2A297EB8832}" type="slidenum">
              <a:rPr lang="en-US" smtClean="0"/>
              <a:t>‹#›</a:t>
            </a:fld>
            <a:endParaRPr lang="en-US"/>
          </a:p>
        </p:txBody>
      </p:sp>
    </p:spTree>
    <p:extLst>
      <p:ext uri="{BB962C8B-B14F-4D97-AF65-F5344CB8AC3E}">
        <p14:creationId xmlns:p14="http://schemas.microsoft.com/office/powerpoint/2010/main" val="7382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7E967-83F9-482D-B893-7F1C2DE5C304}" type="datetimeFigureOut">
              <a:rPr lang="en-US" smtClean="0"/>
              <a:t>9/14/2019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5C4BF-9092-4525-A0D7-E2A297EB8832}" type="slidenum">
              <a:rPr lang="en-US" smtClean="0"/>
              <a:t>‹#›</a:t>
            </a:fld>
            <a:endParaRPr lang="en-US"/>
          </a:p>
        </p:txBody>
      </p:sp>
    </p:spTree>
    <p:extLst>
      <p:ext uri="{BB962C8B-B14F-4D97-AF65-F5344CB8AC3E}">
        <p14:creationId xmlns:p14="http://schemas.microsoft.com/office/powerpoint/2010/main" val="28297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5029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05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77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861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642938"/>
            <a:ext cx="718185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455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Principally supportive</a:t>
            </a:r>
          </a:p>
          <a:p>
            <a:r>
              <a:rPr lang="en-US" dirty="0" smtClean="0"/>
              <a:t>Renal replacement therapy (RRT) indicated in patients with severe kidney injury.</a:t>
            </a:r>
          </a:p>
          <a:p>
            <a:endParaRPr lang="en-US" dirty="0" smtClean="0"/>
          </a:p>
          <a:p>
            <a:r>
              <a:rPr lang="en-US" dirty="0" smtClean="0"/>
              <a:t> Multiple modalities of RRT are currently available. </a:t>
            </a:r>
          </a:p>
          <a:p>
            <a:pPr lvl="1"/>
            <a:r>
              <a:rPr lang="en-US" dirty="0" smtClean="0"/>
              <a:t>intermittent hemodialysis (IHD),</a:t>
            </a:r>
          </a:p>
          <a:p>
            <a:pPr lvl="1"/>
            <a:r>
              <a:rPr lang="en-US" dirty="0" smtClean="0"/>
              <a:t> continuous renal replacement therapies (CRRTs),</a:t>
            </a:r>
          </a:p>
          <a:p>
            <a:pPr lvl="1"/>
            <a:r>
              <a:rPr lang="en-US" dirty="0" smtClean="0"/>
              <a:t>hybrid therapies, such as sustained low-efficiency dialysis (SLED). </a:t>
            </a:r>
          </a:p>
          <a:p>
            <a:pPr lvl="1"/>
            <a:endParaRPr lang="en-US" dirty="0" smtClean="0"/>
          </a:p>
          <a:p>
            <a:r>
              <a:rPr lang="en-US" dirty="0" smtClean="0"/>
              <a:t>Mortality in patients with ARF remains high, greater than 50 percent in severely ill patients.</a:t>
            </a:r>
            <a:endParaRPr lang="en-US" dirty="0"/>
          </a:p>
        </p:txBody>
      </p:sp>
      <p:sp>
        <p:nvSpPr>
          <p:cNvPr id="4" name="Rectangle 3"/>
          <p:cNvSpPr/>
          <p:nvPr/>
        </p:nvSpPr>
        <p:spPr>
          <a:xfrm>
            <a:off x="2650842" y="457200"/>
            <a:ext cx="3781356"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Management</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345612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initiation of RRT in patients with AKI prevents uremia and immediate death from the adverse complications of renal failure.</a:t>
            </a:r>
            <a:endParaRPr lang="en-US" dirty="0"/>
          </a:p>
        </p:txBody>
      </p:sp>
    </p:spTree>
    <p:extLst>
      <p:ext uri="{BB962C8B-B14F-4D97-AF65-F5344CB8AC3E}">
        <p14:creationId xmlns:p14="http://schemas.microsoft.com/office/powerpoint/2010/main" val="424125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371600"/>
            <a:ext cx="8229600" cy="4525963"/>
          </a:xfrm>
        </p:spPr>
        <p:txBody>
          <a:bodyPr>
            <a:normAutofit fontScale="92500" lnSpcReduction="20000"/>
          </a:bodyPr>
          <a:lstStyle/>
          <a:p>
            <a:pPr marL="0" indent="0">
              <a:buNone/>
            </a:pPr>
            <a:r>
              <a:rPr lang="en-US" dirty="0" smtClean="0"/>
              <a:t>Accepted indications for renal replacement therapy (RRT) in patients with AKI generally include: </a:t>
            </a:r>
          </a:p>
          <a:p>
            <a:endParaRPr lang="en-US" dirty="0" smtClean="0"/>
          </a:p>
          <a:p>
            <a:endParaRPr lang="en-US" dirty="0" smtClean="0"/>
          </a:p>
          <a:p>
            <a:pPr marL="857250" lvl="1" indent="-457200">
              <a:buFont typeface="Wingdings" panose="05000000000000000000" pitchFamily="2" charset="2"/>
              <a:buChar char="q"/>
            </a:pPr>
            <a:r>
              <a:rPr lang="en-US" dirty="0" smtClean="0"/>
              <a:t>Refractory fluid overload </a:t>
            </a:r>
          </a:p>
          <a:p>
            <a:pPr marL="857250" lvl="1" indent="-457200">
              <a:buFont typeface="Wingdings" panose="05000000000000000000" pitchFamily="2" charset="2"/>
              <a:buChar char="q"/>
            </a:pPr>
            <a:r>
              <a:rPr lang="en-US" dirty="0" smtClean="0"/>
              <a:t>Hyperkalemia (plasma potassium concentration &gt;6.5  </a:t>
            </a:r>
            <a:r>
              <a:rPr lang="en-US" dirty="0" err="1" smtClean="0"/>
              <a:t>meq</a:t>
            </a:r>
            <a:r>
              <a:rPr lang="en-US" dirty="0" smtClean="0"/>
              <a:t>/L)  or rapidly rising potassium levels </a:t>
            </a:r>
          </a:p>
          <a:p>
            <a:pPr marL="857250" lvl="1" indent="-457200">
              <a:buFont typeface="Wingdings" panose="05000000000000000000" pitchFamily="2" charset="2"/>
              <a:buChar char="q"/>
            </a:pPr>
            <a:r>
              <a:rPr lang="en-US" dirty="0" smtClean="0"/>
              <a:t>Signs of uremia, such as pericarditis, neuropathy, or an otherwise unexplained decline in mental status </a:t>
            </a:r>
          </a:p>
          <a:p>
            <a:pPr marL="857250" lvl="1" indent="-457200">
              <a:buFont typeface="Wingdings" panose="05000000000000000000" pitchFamily="2" charset="2"/>
              <a:buChar char="q"/>
            </a:pPr>
            <a:r>
              <a:rPr lang="en-US" dirty="0" smtClean="0"/>
              <a:t>Metabolic acidosis (pH less than 7.1) </a:t>
            </a:r>
          </a:p>
          <a:p>
            <a:pPr marL="857250" lvl="1" indent="-457200">
              <a:buFont typeface="Wingdings" panose="05000000000000000000" pitchFamily="2" charset="2"/>
              <a:buChar char="q"/>
            </a:pPr>
            <a:r>
              <a:rPr lang="en-US" dirty="0" smtClean="0"/>
              <a:t>Certain alcohol and drug intoxications </a:t>
            </a:r>
          </a:p>
          <a:p>
            <a:pPr marL="857250" lvl="1" indent="-457200">
              <a:buFont typeface="Wingdings" panose="05000000000000000000" pitchFamily="2" charset="2"/>
              <a:buChar char="q"/>
            </a:pPr>
            <a:endParaRPr lang="en-US" dirty="0"/>
          </a:p>
        </p:txBody>
      </p:sp>
      <p:sp>
        <p:nvSpPr>
          <p:cNvPr id="4" name="Rectangle 3"/>
          <p:cNvSpPr/>
          <p:nvPr/>
        </p:nvSpPr>
        <p:spPr>
          <a:xfrm>
            <a:off x="83942" y="457200"/>
            <a:ext cx="8976112"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INDICATIONS FOR AND TIMING OF INITIATION OF DIALYSIS </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947045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914400"/>
            <a:ext cx="86487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92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Several observational studies have demonstrated an association between the </a:t>
            </a:r>
            <a:r>
              <a:rPr lang="en-US" dirty="0" smtClean="0">
                <a:solidFill>
                  <a:srgbClr val="C00000"/>
                </a:solidFill>
              </a:rPr>
              <a:t>severity of volume overload</a:t>
            </a:r>
            <a:r>
              <a:rPr lang="en-US" dirty="0" smtClean="0"/>
              <a:t> at the time of initiation of RRT and </a:t>
            </a:r>
            <a:r>
              <a:rPr lang="en-US" dirty="0" smtClean="0">
                <a:solidFill>
                  <a:srgbClr val="C00000"/>
                </a:solidFill>
              </a:rPr>
              <a:t>mortality risk </a:t>
            </a:r>
          </a:p>
          <a:p>
            <a:pPr marL="0" indent="0">
              <a:buNone/>
            </a:pPr>
            <a:endParaRPr lang="en-US" dirty="0" smtClean="0"/>
          </a:p>
          <a:p>
            <a:r>
              <a:rPr lang="en-US" dirty="0" smtClean="0"/>
              <a:t>Fluid overload may contribute to organ dysfunction and contribute to mortality risk, </a:t>
            </a:r>
            <a:r>
              <a:rPr lang="en-US" dirty="0" smtClean="0">
                <a:solidFill>
                  <a:srgbClr val="C00000"/>
                </a:solidFill>
              </a:rPr>
              <a:t>observational studies cannot establish a causal link between the severity of volume overload and outcomes.</a:t>
            </a:r>
          </a:p>
          <a:p>
            <a:endParaRPr lang="en-US" dirty="0" smtClean="0"/>
          </a:p>
          <a:p>
            <a:r>
              <a:rPr lang="en-US" dirty="0" smtClean="0"/>
              <a:t> </a:t>
            </a:r>
            <a:r>
              <a:rPr lang="en-US" dirty="0" smtClean="0">
                <a:solidFill>
                  <a:srgbClr val="C00000"/>
                </a:solidFill>
              </a:rPr>
              <a:t>Underlying diseases </a:t>
            </a:r>
            <a:r>
              <a:rPr lang="en-US" dirty="0" smtClean="0"/>
              <a:t>states that drive the use of more aggressive volume resuscitation may account for the increased mortality risk. </a:t>
            </a:r>
            <a:endParaRPr lang="en-US" dirty="0"/>
          </a:p>
        </p:txBody>
      </p:sp>
      <p:sp>
        <p:nvSpPr>
          <p:cNvPr id="4" name="Rectangle 3"/>
          <p:cNvSpPr/>
          <p:nvPr/>
        </p:nvSpPr>
        <p:spPr>
          <a:xfrm>
            <a:off x="2155480" y="381000"/>
            <a:ext cx="4883837"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Volume overload   </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097616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r>
              <a:rPr lang="en-US" dirty="0" smtClean="0">
                <a:solidFill>
                  <a:srgbClr val="C00000"/>
                </a:solidFill>
              </a:rPr>
              <a:t>Non-emergent dialysis</a:t>
            </a:r>
            <a:r>
              <a:rPr lang="en-US" dirty="0" smtClean="0"/>
              <a:t> may also be indicated for patients with prolonged AKI even </a:t>
            </a:r>
            <a:r>
              <a:rPr lang="en-US" u="sng" dirty="0" smtClean="0"/>
              <a:t>in the absence of the indications listed above.</a:t>
            </a:r>
          </a:p>
          <a:p>
            <a:endParaRPr lang="en-US" dirty="0"/>
          </a:p>
          <a:p>
            <a:r>
              <a:rPr lang="en-US" dirty="0" smtClean="0"/>
              <a:t> </a:t>
            </a:r>
            <a:r>
              <a:rPr lang="en-US" dirty="0" smtClean="0">
                <a:solidFill>
                  <a:srgbClr val="C00000"/>
                </a:solidFill>
              </a:rPr>
              <a:t>The optimal time </a:t>
            </a:r>
            <a:r>
              <a:rPr lang="en-US" dirty="0" smtClean="0"/>
              <a:t>to start dialysis is </a:t>
            </a:r>
            <a:r>
              <a:rPr lang="en-US" dirty="0" smtClean="0">
                <a:solidFill>
                  <a:srgbClr val="C00000"/>
                </a:solidFill>
              </a:rPr>
              <a:t>not known </a:t>
            </a:r>
            <a:r>
              <a:rPr lang="en-US" dirty="0" smtClean="0"/>
              <a:t>and the BUN is only one of multiple parameters that may be used to assess dialysis requirement</a:t>
            </a:r>
            <a:endParaRPr lang="en-US" dirty="0"/>
          </a:p>
        </p:txBody>
      </p:sp>
    </p:spTree>
    <p:extLst>
      <p:ext uri="{BB962C8B-B14F-4D97-AF65-F5344CB8AC3E}">
        <p14:creationId xmlns:p14="http://schemas.microsoft.com/office/powerpoint/2010/main" val="2459960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rmAutofit lnSpcReduction="10000"/>
          </a:bodyPr>
          <a:lstStyle/>
          <a:p>
            <a:r>
              <a:rPr lang="en-US" dirty="0" smtClean="0"/>
              <a:t>Patients with any of these complications despite appropriate medical therapy generally require urgent dialysis.</a:t>
            </a:r>
          </a:p>
          <a:p>
            <a:endParaRPr lang="en-US" dirty="0"/>
          </a:p>
          <a:p>
            <a:endParaRPr lang="en-US" dirty="0" smtClean="0"/>
          </a:p>
          <a:p>
            <a:r>
              <a:rPr lang="en-US" dirty="0" smtClean="0"/>
              <a:t> However, since hemodialysis often cannot be immediately provided, such patients usually </a:t>
            </a:r>
            <a:r>
              <a:rPr lang="en-US" b="1" dirty="0" smtClean="0">
                <a:solidFill>
                  <a:srgbClr val="C00000"/>
                </a:solidFill>
              </a:rPr>
              <a:t>require medical treatment during the period prior to the initiation of hemodialysis.</a:t>
            </a:r>
            <a:endParaRPr lang="en-US" b="1" dirty="0">
              <a:solidFill>
                <a:srgbClr val="C00000"/>
              </a:solidFill>
            </a:endParaRPr>
          </a:p>
        </p:txBody>
      </p:sp>
    </p:spTree>
    <p:extLst>
      <p:ext uri="{BB962C8B-B14F-4D97-AF65-F5344CB8AC3E}">
        <p14:creationId xmlns:p14="http://schemas.microsoft.com/office/powerpoint/2010/main" val="4054833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Whether initiation of earlier or prophylactic dialysis offers any clinical or survival benefit is unproven.</a:t>
            </a:r>
          </a:p>
          <a:p>
            <a:endParaRPr lang="en-US" dirty="0" smtClean="0"/>
          </a:p>
          <a:p>
            <a:r>
              <a:rPr lang="en-US" dirty="0" smtClean="0"/>
              <a:t> We suggest initiating dialysis prior to the development of symptoms and signs of renal failure due to AKI. </a:t>
            </a:r>
            <a:endParaRPr lang="en-US" dirty="0"/>
          </a:p>
        </p:txBody>
      </p:sp>
      <p:sp>
        <p:nvSpPr>
          <p:cNvPr id="4" name="Rectangle 3"/>
          <p:cNvSpPr/>
          <p:nvPr/>
        </p:nvSpPr>
        <p:spPr>
          <a:xfrm>
            <a:off x="3276600" y="457200"/>
            <a:ext cx="240001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Timing</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183145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err="1" smtClean="0">
                <a:solidFill>
                  <a:srgbClr val="C00000"/>
                </a:solidFill>
              </a:rPr>
              <a:t>Dr.Sabbagh</a:t>
            </a:r>
            <a:endParaRPr lang="en-US" b="1" dirty="0" smtClean="0">
              <a:solidFill>
                <a:srgbClr val="C00000"/>
              </a:solidFill>
            </a:endParaRPr>
          </a:p>
          <a:p>
            <a:r>
              <a:rPr lang="en-US" b="1" dirty="0" smtClean="0">
                <a:solidFill>
                  <a:srgbClr val="C00000"/>
                </a:solidFill>
              </a:rPr>
              <a:t>24.6.98</a:t>
            </a:r>
            <a:endParaRPr lang="en-US" b="1" dirty="0">
              <a:solidFill>
                <a:srgbClr val="C00000"/>
              </a:solidFill>
            </a:endParaRPr>
          </a:p>
        </p:txBody>
      </p:sp>
      <p:sp>
        <p:nvSpPr>
          <p:cNvPr id="4" name="Rectangle 3"/>
          <p:cNvSpPr/>
          <p:nvPr/>
        </p:nvSpPr>
        <p:spPr>
          <a:xfrm>
            <a:off x="954759" y="1219200"/>
            <a:ext cx="72344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 HD INDICATION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82513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1065" y="1295400"/>
            <a:ext cx="752186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HEMODIALYSIS PRESCRIPTION</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33581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Intermittent hemodialysis (IHD)</a:t>
            </a:r>
          </a:p>
          <a:p>
            <a:pPr>
              <a:buFont typeface="Wingdings" panose="05000000000000000000" pitchFamily="2" charset="2"/>
              <a:buChar char="v"/>
            </a:pPr>
            <a:r>
              <a:rPr lang="en-US" dirty="0" smtClean="0"/>
              <a:t>Peritoneal dialysis</a:t>
            </a:r>
          </a:p>
          <a:p>
            <a:pPr>
              <a:buFont typeface="Wingdings" panose="05000000000000000000" pitchFamily="2" charset="2"/>
              <a:buChar char="v"/>
            </a:pPr>
            <a:r>
              <a:rPr lang="en-US" dirty="0" smtClean="0"/>
              <a:t>Continuous renal replacement therapy (CRRT)</a:t>
            </a:r>
          </a:p>
          <a:p>
            <a:pPr>
              <a:buFont typeface="Wingdings" panose="05000000000000000000" pitchFamily="2" charset="2"/>
              <a:buChar char="v"/>
            </a:pPr>
            <a:r>
              <a:rPr lang="en-US" dirty="0" smtClean="0"/>
              <a:t>Hybrid therapies such as SLED</a:t>
            </a:r>
            <a:endParaRPr lang="en-US" dirty="0"/>
          </a:p>
        </p:txBody>
      </p:sp>
      <p:sp>
        <p:nvSpPr>
          <p:cNvPr id="4" name="Rectangle 3"/>
          <p:cNvSpPr/>
          <p:nvPr/>
        </p:nvSpPr>
        <p:spPr>
          <a:xfrm>
            <a:off x="1828800" y="381000"/>
            <a:ext cx="5145511"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OPTIMAL MODALITY </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994780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830763"/>
          </a:xfrm>
        </p:spPr>
        <p:txBody>
          <a:bodyPr>
            <a:normAutofit lnSpcReduction="10000"/>
          </a:bodyPr>
          <a:lstStyle/>
          <a:p>
            <a:r>
              <a:rPr lang="en-US" dirty="0" smtClean="0"/>
              <a:t>Acute </a:t>
            </a:r>
            <a:r>
              <a:rPr lang="en-US" dirty="0"/>
              <a:t>hemodialysis in a 70-kg </a:t>
            </a:r>
            <a:r>
              <a:rPr lang="en-US" dirty="0" smtClean="0"/>
              <a:t>adult:</a:t>
            </a:r>
            <a:endParaRPr lang="en-US" dirty="0"/>
          </a:p>
          <a:p>
            <a:r>
              <a:rPr lang="en-US" b="1" dirty="0"/>
              <a:t>Rx: Acute hemodialysis (not for initial treatment)</a:t>
            </a:r>
          </a:p>
          <a:p>
            <a:pPr lvl="1"/>
            <a:r>
              <a:rPr lang="en-US" b="1" dirty="0"/>
              <a:t>Session length: </a:t>
            </a:r>
            <a:r>
              <a:rPr lang="en-US" dirty="0"/>
              <a:t>Perform hemodialysis for 4 hours</a:t>
            </a:r>
          </a:p>
          <a:p>
            <a:pPr lvl="1"/>
            <a:r>
              <a:rPr lang="en-US" b="1" dirty="0"/>
              <a:t>Blood flow rate: </a:t>
            </a:r>
            <a:r>
              <a:rPr lang="en-US" dirty="0"/>
              <a:t>350 mL/min</a:t>
            </a:r>
          </a:p>
          <a:p>
            <a:pPr lvl="1"/>
            <a:r>
              <a:rPr lang="en-US" b="1" dirty="0"/>
              <a:t>Dialyzer:</a:t>
            </a:r>
          </a:p>
          <a:p>
            <a:pPr lvl="2"/>
            <a:r>
              <a:rPr lang="en-US" dirty="0"/>
              <a:t>Dialyzer membrane: your choice</a:t>
            </a:r>
          </a:p>
          <a:p>
            <a:pPr lvl="2"/>
            <a:r>
              <a:rPr lang="en-US" dirty="0"/>
              <a:t>Dialyzer </a:t>
            </a:r>
            <a:r>
              <a:rPr lang="en-US" i="1" dirty="0"/>
              <a:t>K</a:t>
            </a:r>
            <a:r>
              <a:rPr lang="en-US" dirty="0"/>
              <a:t>UF: your choice</a:t>
            </a:r>
          </a:p>
          <a:p>
            <a:pPr lvl="2"/>
            <a:r>
              <a:rPr lang="en-US" dirty="0"/>
              <a:t>Dialyzer efficiency: usually a dialyzer with a </a:t>
            </a:r>
            <a:r>
              <a:rPr lang="en-US" i="1" dirty="0"/>
              <a:t>K</a:t>
            </a:r>
            <a:r>
              <a:rPr lang="en-US" dirty="0"/>
              <a:t>0</a:t>
            </a:r>
            <a:r>
              <a:rPr lang="en-US" i="1" dirty="0"/>
              <a:t>A </a:t>
            </a:r>
            <a:r>
              <a:rPr lang="en-US" dirty="0"/>
              <a:t>of </a:t>
            </a:r>
            <a:r>
              <a:rPr lang="en-US" dirty="0" smtClean="0"/>
              <a:t>800–1200</a:t>
            </a:r>
            <a:endParaRPr lang="en-US" dirty="0"/>
          </a:p>
        </p:txBody>
      </p:sp>
    </p:spTree>
    <p:extLst>
      <p:ext uri="{BB962C8B-B14F-4D97-AF65-F5344CB8AC3E}">
        <p14:creationId xmlns:p14="http://schemas.microsoft.com/office/powerpoint/2010/main" val="312571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530"/>
            <a:ext cx="8229600" cy="5325070"/>
          </a:xfrm>
        </p:spPr>
        <p:txBody>
          <a:bodyPr>
            <a:normAutofit fontScale="77500" lnSpcReduction="20000"/>
          </a:bodyPr>
          <a:lstStyle/>
          <a:p>
            <a:r>
              <a:rPr lang="en-US" dirty="0" smtClean="0"/>
              <a:t>Represents a family of modalities that provide continuous support for severely ill patients with AKI. </a:t>
            </a:r>
          </a:p>
          <a:p>
            <a:r>
              <a:rPr lang="en-US" dirty="0" smtClean="0"/>
              <a:t>These include:</a:t>
            </a:r>
          </a:p>
          <a:p>
            <a:pPr lvl="1"/>
            <a:r>
              <a:rPr lang="en-US" dirty="0" smtClean="0"/>
              <a:t> continuous hemofiltration</a:t>
            </a:r>
          </a:p>
          <a:p>
            <a:pPr lvl="1"/>
            <a:r>
              <a:rPr lang="en-US" dirty="0" smtClean="0"/>
              <a:t>hemodialysis</a:t>
            </a:r>
          </a:p>
          <a:p>
            <a:pPr lvl="1"/>
            <a:r>
              <a:rPr lang="en-US" dirty="0" err="1" smtClean="0"/>
              <a:t>hemodiafiltration</a:t>
            </a:r>
            <a:endParaRPr lang="en-US" dirty="0" smtClean="0"/>
          </a:p>
          <a:p>
            <a:pPr marL="0" indent="0" algn="ctr">
              <a:buNone/>
            </a:pPr>
            <a:r>
              <a:rPr lang="en-US" dirty="0" smtClean="0"/>
              <a:t> which involve </a:t>
            </a:r>
            <a:r>
              <a:rPr lang="en-US" dirty="0" smtClean="0">
                <a:solidFill>
                  <a:srgbClr val="C00000"/>
                </a:solidFill>
              </a:rPr>
              <a:t>both convective and diffusive </a:t>
            </a:r>
            <a:r>
              <a:rPr lang="en-US" dirty="0" smtClean="0"/>
              <a:t>therapies. </a:t>
            </a:r>
          </a:p>
          <a:p>
            <a:r>
              <a:rPr lang="en-US" dirty="0" smtClean="0"/>
              <a:t>Although superior clearance of middle and larger molecular weight molecules are associated with convective therapies (hemofiltration) compared with diffusive therapies (hemodialysis), </a:t>
            </a:r>
            <a:r>
              <a:rPr lang="en-US" dirty="0" smtClean="0">
                <a:solidFill>
                  <a:srgbClr val="C00000"/>
                </a:solidFill>
              </a:rPr>
              <a:t>there are no studies clearly showing improved clinical outcomes compared with the type of solute transport. </a:t>
            </a:r>
          </a:p>
          <a:p>
            <a:r>
              <a:rPr lang="en-US" i="1" u="sng" dirty="0" smtClean="0"/>
              <a:t>Current data suggest that survival and recovery of renal function are similar with both CRRT and IHD. </a:t>
            </a:r>
          </a:p>
        </p:txBody>
      </p:sp>
      <p:sp>
        <p:nvSpPr>
          <p:cNvPr id="4" name="Rectangle 3"/>
          <p:cNvSpPr/>
          <p:nvPr/>
        </p:nvSpPr>
        <p:spPr>
          <a:xfrm>
            <a:off x="727779" y="457200"/>
            <a:ext cx="204036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-CRRT: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19248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Data do not support the superiority of any particular mode of RRT in patients with AKI.</a:t>
            </a:r>
          </a:p>
          <a:p>
            <a:r>
              <a:rPr lang="en-US" dirty="0" smtClean="0"/>
              <a:t> In the majority of patients, selection of modality should therefore be based upon :</a:t>
            </a:r>
          </a:p>
          <a:p>
            <a:pPr lvl="1">
              <a:buFont typeface="Wingdings" panose="05000000000000000000" pitchFamily="2" charset="2"/>
              <a:buChar char="ü"/>
            </a:pPr>
            <a:r>
              <a:rPr lang="en-US" dirty="0" smtClean="0"/>
              <a:t>local expertise </a:t>
            </a:r>
          </a:p>
          <a:p>
            <a:pPr lvl="1">
              <a:buFont typeface="Wingdings" panose="05000000000000000000" pitchFamily="2" charset="2"/>
              <a:buChar char="ü"/>
            </a:pPr>
            <a:r>
              <a:rPr lang="en-US" dirty="0" smtClean="0"/>
              <a:t>availability of staff</a:t>
            </a:r>
          </a:p>
          <a:p>
            <a:pPr lvl="1">
              <a:buFont typeface="Wingdings" panose="05000000000000000000" pitchFamily="2" charset="2"/>
              <a:buChar char="ü"/>
            </a:pPr>
            <a:r>
              <a:rPr lang="en-US" dirty="0" smtClean="0"/>
              <a:t>equipment.</a:t>
            </a:r>
          </a:p>
          <a:p>
            <a:r>
              <a:rPr lang="en-US" dirty="0" smtClean="0"/>
              <a:t>In </a:t>
            </a:r>
            <a:r>
              <a:rPr lang="en-US" b="1" i="1" u="sng" dirty="0" smtClean="0">
                <a:solidFill>
                  <a:srgbClr val="C00000"/>
                </a:solidFill>
              </a:rPr>
              <a:t>acute brain injury </a:t>
            </a:r>
            <a:r>
              <a:rPr lang="en-US" i="1" u="sng" dirty="0" smtClean="0">
                <a:solidFill>
                  <a:srgbClr val="C00000"/>
                </a:solidFill>
              </a:rPr>
              <a:t>or </a:t>
            </a:r>
            <a:r>
              <a:rPr lang="en-US" b="1" i="1" u="sng" dirty="0" smtClean="0">
                <a:solidFill>
                  <a:srgbClr val="C00000"/>
                </a:solidFill>
              </a:rPr>
              <a:t>fulminant hepatic failure</a:t>
            </a:r>
            <a:r>
              <a:rPr lang="en-US" i="1" u="sng" dirty="0" smtClean="0">
                <a:solidFill>
                  <a:srgbClr val="C00000"/>
                </a:solidFill>
              </a:rPr>
              <a:t>, continuous therapy may be associated with better preservation of cerebral perfusion. </a:t>
            </a:r>
            <a:endParaRPr lang="en-US" i="1" u="sng" dirty="0">
              <a:solidFill>
                <a:srgbClr val="C00000"/>
              </a:solidFill>
            </a:endParaRPr>
          </a:p>
        </p:txBody>
      </p:sp>
    </p:spTree>
    <p:extLst>
      <p:ext uri="{BB962C8B-B14F-4D97-AF65-F5344CB8AC3E}">
        <p14:creationId xmlns:p14="http://schemas.microsoft.com/office/powerpoint/2010/main" val="3414675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70000" lnSpcReduction="20000"/>
          </a:bodyPr>
          <a:lstStyle/>
          <a:p>
            <a:pPr lvl="0"/>
            <a:r>
              <a:rPr lang="en-US" sz="3600" dirty="0">
                <a:solidFill>
                  <a:prstClr val="black"/>
                </a:solidFill>
              </a:rPr>
              <a:t> </a:t>
            </a:r>
            <a:r>
              <a:rPr lang="en-US" sz="3600" dirty="0">
                <a:solidFill>
                  <a:srgbClr val="C00000"/>
                </a:solidFill>
              </a:rPr>
              <a:t>Discontinuation of RRT: </a:t>
            </a:r>
            <a:endParaRPr lang="en-US" sz="3600" dirty="0" smtClean="0">
              <a:solidFill>
                <a:srgbClr val="C00000"/>
              </a:solidFill>
            </a:endParaRPr>
          </a:p>
          <a:p>
            <a:pPr lvl="0"/>
            <a:r>
              <a:rPr lang="en-US" sz="3600" dirty="0" smtClean="0">
                <a:solidFill>
                  <a:prstClr val="black"/>
                </a:solidFill>
              </a:rPr>
              <a:t>The </a:t>
            </a:r>
            <a:r>
              <a:rPr lang="en-US" sz="3600" dirty="0">
                <a:solidFill>
                  <a:prstClr val="black"/>
                </a:solidFill>
              </a:rPr>
              <a:t>decision to discontinue RRT in patients with AKI is made based on 1 of 3 clinical scenarios:</a:t>
            </a:r>
          </a:p>
          <a:p>
            <a:pPr lvl="1"/>
            <a:r>
              <a:rPr lang="en-US" sz="3100" dirty="0">
                <a:solidFill>
                  <a:prstClr val="black"/>
                </a:solidFill>
              </a:rPr>
              <a:t> intrinsic kidney function has adequately improved to meet demands,</a:t>
            </a:r>
          </a:p>
          <a:p>
            <a:pPr lvl="1"/>
            <a:r>
              <a:rPr lang="en-US" sz="3100" dirty="0">
                <a:solidFill>
                  <a:prstClr val="black"/>
                </a:solidFill>
              </a:rPr>
              <a:t> the disorder that prompted renal support has improved, </a:t>
            </a:r>
          </a:p>
          <a:p>
            <a:pPr lvl="1"/>
            <a:r>
              <a:rPr lang="en-US" sz="3100" dirty="0">
                <a:solidFill>
                  <a:prstClr val="black"/>
                </a:solidFill>
              </a:rPr>
              <a:t>or continued RRT is no longer consistent with goals of care.</a:t>
            </a:r>
          </a:p>
          <a:p>
            <a:endParaRPr lang="en-US" dirty="0" smtClean="0"/>
          </a:p>
          <a:p>
            <a:r>
              <a:rPr lang="en-US" dirty="0" smtClean="0"/>
              <a:t>There is </a:t>
            </a:r>
            <a:r>
              <a:rPr lang="en-US" dirty="0" smtClean="0">
                <a:solidFill>
                  <a:srgbClr val="C00000"/>
                </a:solidFill>
              </a:rPr>
              <a:t>no definitive prospective evidence </a:t>
            </a:r>
            <a:r>
              <a:rPr lang="en-US" dirty="0" smtClean="0"/>
              <a:t>to guide clinicians, but </a:t>
            </a:r>
            <a:r>
              <a:rPr lang="en-US" u="sng" dirty="0" smtClean="0"/>
              <a:t>urine output </a:t>
            </a:r>
            <a:r>
              <a:rPr lang="en-US" dirty="0" smtClean="0"/>
              <a:t>appears to be predictive of successful RRT discontinuation. </a:t>
            </a:r>
          </a:p>
          <a:p>
            <a:r>
              <a:rPr lang="en-US" dirty="0" smtClean="0"/>
              <a:t>In one study of patients on CRRT, 24-hour urine output &gt; 400 mL/d in patients not using diuretics or &gt;2,300 mL/d in patients using diuretics had &gt;80% chance of successful RRT discontinuation. </a:t>
            </a:r>
          </a:p>
          <a:p>
            <a:r>
              <a:rPr lang="en-US" dirty="0" smtClean="0"/>
              <a:t>Other studies have suggested that </a:t>
            </a:r>
            <a:r>
              <a:rPr lang="en-US" u="sng" dirty="0" smtClean="0"/>
              <a:t>quantitation of timed urinary creatinine and urea excretion </a:t>
            </a:r>
            <a:r>
              <a:rPr lang="en-US" dirty="0" smtClean="0"/>
              <a:t>(either as total excretion per 24-hour period or calculation of creatinine and urea clearance) may be helpful. </a:t>
            </a:r>
          </a:p>
          <a:p>
            <a:r>
              <a:rPr lang="en-US" dirty="0" smtClean="0"/>
              <a:t>Prospective studies are needed to help guide clinicians on when to attempt RRT discontinuation.</a:t>
            </a:r>
          </a:p>
          <a:p>
            <a:endParaRPr lang="en-US" dirty="0"/>
          </a:p>
        </p:txBody>
      </p:sp>
    </p:spTree>
    <p:extLst>
      <p:ext uri="{BB962C8B-B14F-4D97-AF65-F5344CB8AC3E}">
        <p14:creationId xmlns:p14="http://schemas.microsoft.com/office/powerpoint/2010/main" val="2216777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en-US" dirty="0" smtClean="0">
                <a:solidFill>
                  <a:srgbClr val="C00000"/>
                </a:solidFill>
              </a:rPr>
              <a:t>CRRT</a:t>
            </a:r>
            <a:r>
              <a:rPr lang="en-US" dirty="0" smtClean="0"/>
              <a:t>: Current guidelines recommend goal effluent flow rates of 20 to 25 mL/kg/h.</a:t>
            </a:r>
          </a:p>
          <a:p>
            <a:r>
              <a:rPr lang="en-US" dirty="0" smtClean="0">
                <a:solidFill>
                  <a:srgbClr val="C00000"/>
                </a:solidFill>
              </a:rPr>
              <a:t>IHD dosing</a:t>
            </a:r>
            <a:r>
              <a:rPr lang="en-US" dirty="0" smtClean="0"/>
              <a:t>: it is important to routinely check the urea reduction ratio or </a:t>
            </a:r>
            <a:r>
              <a:rPr lang="en-US" dirty="0" err="1" smtClean="0"/>
              <a:t>Kt</a:t>
            </a:r>
            <a:r>
              <a:rPr lang="en-US" dirty="0" smtClean="0"/>
              <a:t>/V to ensure that dialysis is adequate. </a:t>
            </a:r>
          </a:p>
          <a:p>
            <a:r>
              <a:rPr lang="en-US" dirty="0" smtClean="0"/>
              <a:t>In the VA/NIH ATN study:</a:t>
            </a:r>
          </a:p>
          <a:p>
            <a:pPr lvl="1"/>
            <a:r>
              <a:rPr lang="en-US" dirty="0" smtClean="0"/>
              <a:t> median duration of an IHD session was 4 hours,</a:t>
            </a:r>
          </a:p>
          <a:p>
            <a:pPr lvl="1"/>
            <a:r>
              <a:rPr lang="en-US" dirty="0" smtClean="0"/>
              <a:t> with a mean blood flow rate of 360 mL/min,</a:t>
            </a:r>
          </a:p>
          <a:p>
            <a:pPr lvl="1"/>
            <a:r>
              <a:rPr lang="en-US" dirty="0" smtClean="0"/>
              <a:t> highlighting that in these catabolic patients, substantial time is needed to ensure an adequate dialysis dose.</a:t>
            </a:r>
          </a:p>
          <a:p>
            <a:pPr marL="457200" lvl="1" indent="0">
              <a:buNone/>
            </a:pPr>
            <a:endParaRPr lang="en-US" dirty="0" smtClean="0"/>
          </a:p>
        </p:txBody>
      </p:sp>
    </p:spTree>
    <p:extLst>
      <p:ext uri="{BB962C8B-B14F-4D97-AF65-F5344CB8AC3E}">
        <p14:creationId xmlns:p14="http://schemas.microsoft.com/office/powerpoint/2010/main" val="1073864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rmAutofit/>
          </a:bodyPr>
          <a:lstStyle/>
          <a:p>
            <a:r>
              <a:rPr lang="en-US" sz="2800" dirty="0" smtClean="0"/>
              <a:t>The 2012 KDIGO guidelines for AKI recommend:</a:t>
            </a:r>
          </a:p>
          <a:p>
            <a:endParaRPr lang="en-US" sz="2800" dirty="0"/>
          </a:p>
          <a:p>
            <a:pPr lvl="1">
              <a:buFont typeface="Wingdings" panose="05000000000000000000" pitchFamily="2" charset="2"/>
              <a:buChar char="v"/>
            </a:pPr>
            <a:r>
              <a:rPr lang="en-US" dirty="0" smtClean="0"/>
              <a:t> IHD: Delivering a  </a:t>
            </a:r>
            <a:r>
              <a:rPr lang="en-US" dirty="0" err="1" smtClean="0">
                <a:solidFill>
                  <a:srgbClr val="C00000"/>
                </a:solidFill>
              </a:rPr>
              <a:t>Kt</a:t>
            </a:r>
            <a:r>
              <a:rPr lang="en-US" dirty="0" smtClean="0">
                <a:solidFill>
                  <a:srgbClr val="C00000"/>
                </a:solidFill>
              </a:rPr>
              <a:t>/V  of 3.9 per week </a:t>
            </a:r>
            <a:r>
              <a:rPr lang="en-US" dirty="0" smtClean="0"/>
              <a:t>for patients undergoing intermittent therapy</a:t>
            </a:r>
          </a:p>
          <a:p>
            <a:pPr marL="857250" lvl="1" indent="-457200">
              <a:buFont typeface="Wingdings" panose="05000000000000000000" pitchFamily="2" charset="2"/>
              <a:buChar char="v"/>
            </a:pPr>
            <a:endParaRPr lang="en-US" dirty="0" smtClean="0"/>
          </a:p>
          <a:p>
            <a:pPr lvl="1">
              <a:buFont typeface="Wingdings" panose="05000000000000000000" pitchFamily="2" charset="2"/>
              <a:buChar char="v"/>
            </a:pPr>
            <a:r>
              <a:rPr lang="en-US" dirty="0" err="1" smtClean="0"/>
              <a:t>CRRT:recommend</a:t>
            </a:r>
            <a:r>
              <a:rPr lang="en-US" dirty="0" smtClean="0"/>
              <a:t> delivering an </a:t>
            </a:r>
            <a:r>
              <a:rPr lang="en-US" dirty="0" smtClean="0">
                <a:solidFill>
                  <a:srgbClr val="C00000"/>
                </a:solidFill>
              </a:rPr>
              <a:t>effluent volume of 20 to 25  mL/kg/h</a:t>
            </a:r>
            <a:r>
              <a:rPr lang="en-US" dirty="0" smtClean="0"/>
              <a:t>,  but which notes that this generally requires prescription of a higher effluent volume to achieve the targeted dose of therapy  </a:t>
            </a:r>
          </a:p>
          <a:p>
            <a:endParaRPr lang="en-US" dirty="0"/>
          </a:p>
        </p:txBody>
      </p:sp>
    </p:spTree>
    <p:extLst>
      <p:ext uri="{BB962C8B-B14F-4D97-AF65-F5344CB8AC3E}">
        <p14:creationId xmlns:p14="http://schemas.microsoft.com/office/powerpoint/2010/main" val="1441964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r>
              <a:rPr lang="en-US" sz="3800" b="1" dirty="0">
                <a:solidFill>
                  <a:srgbClr val="C00000"/>
                </a:solidFill>
              </a:rPr>
              <a:t>Dialysis frequency and dose for subsequent treatments and </a:t>
            </a:r>
            <a:r>
              <a:rPr lang="en-US" sz="3800" b="1" dirty="0" smtClean="0">
                <a:solidFill>
                  <a:srgbClr val="C00000"/>
                </a:solidFill>
              </a:rPr>
              <a:t>dialysis adequacy</a:t>
            </a:r>
            <a:r>
              <a:rPr lang="en-US" sz="3800" b="1" dirty="0">
                <a:solidFill>
                  <a:srgbClr val="C00000"/>
                </a:solidFill>
              </a:rPr>
              <a:t>. </a:t>
            </a:r>
            <a:endParaRPr lang="en-US" sz="3800" b="1" dirty="0" smtClean="0">
              <a:solidFill>
                <a:srgbClr val="C00000"/>
              </a:solidFill>
            </a:endParaRPr>
          </a:p>
          <a:p>
            <a:pPr lvl="1"/>
            <a:r>
              <a:rPr lang="en-US" dirty="0" smtClean="0"/>
              <a:t>It </a:t>
            </a:r>
            <a:r>
              <a:rPr lang="en-US" dirty="0"/>
              <a:t>is difficult to deliver a large amount of dialysis </a:t>
            </a:r>
            <a:r>
              <a:rPr lang="en-US" dirty="0" smtClean="0"/>
              <a:t>in the </a:t>
            </a:r>
            <a:r>
              <a:rPr lang="en-US" dirty="0"/>
              <a:t>acute setting. </a:t>
            </a:r>
            <a:endParaRPr lang="en-US" dirty="0" smtClean="0"/>
          </a:p>
          <a:p>
            <a:pPr lvl="1"/>
            <a:r>
              <a:rPr lang="en-US" dirty="0" smtClean="0"/>
              <a:t>Most </a:t>
            </a:r>
            <a:r>
              <a:rPr lang="en-US" dirty="0"/>
              <a:t>intensive care unit patients are </a:t>
            </a:r>
            <a:r>
              <a:rPr lang="en-US" dirty="0" smtClean="0">
                <a:solidFill>
                  <a:srgbClr val="C00000"/>
                </a:solidFill>
              </a:rPr>
              <a:t>fluid overloaded</a:t>
            </a:r>
            <a:r>
              <a:rPr lang="en-US" dirty="0"/>
              <a:t>, and urea distribution volume is often </a:t>
            </a:r>
            <a:r>
              <a:rPr lang="en-US" dirty="0" smtClean="0"/>
              <a:t>much greater </a:t>
            </a:r>
            <a:r>
              <a:rPr lang="en-US" dirty="0"/>
              <a:t>than 50%–60% of body weight. </a:t>
            </a:r>
            <a:endParaRPr lang="en-US" dirty="0" smtClean="0"/>
          </a:p>
          <a:p>
            <a:pPr lvl="1"/>
            <a:r>
              <a:rPr lang="en-US" dirty="0" smtClean="0"/>
              <a:t>True </a:t>
            </a:r>
            <a:r>
              <a:rPr lang="en-US" dirty="0"/>
              <a:t>delivered </a:t>
            </a:r>
            <a:r>
              <a:rPr lang="en-US" dirty="0" smtClean="0"/>
              <a:t>blood flow </a:t>
            </a:r>
            <a:r>
              <a:rPr lang="en-US" dirty="0"/>
              <a:t>rate through a venous catheter </a:t>
            </a:r>
            <a:r>
              <a:rPr lang="en-US" dirty="0">
                <a:solidFill>
                  <a:srgbClr val="C00000"/>
                </a:solidFill>
              </a:rPr>
              <a:t>rarely exceeds 350 </a:t>
            </a:r>
            <a:r>
              <a:rPr lang="en-US" dirty="0" smtClean="0">
                <a:solidFill>
                  <a:srgbClr val="C00000"/>
                </a:solidFill>
              </a:rPr>
              <a:t>mL/ min </a:t>
            </a:r>
            <a:r>
              <a:rPr lang="en-US" dirty="0"/>
              <a:t>and is often substantially lower</a:t>
            </a:r>
            <a:r>
              <a:rPr lang="en-US" dirty="0" smtClean="0"/>
              <a:t>.</a:t>
            </a:r>
          </a:p>
          <a:p>
            <a:pPr lvl="1"/>
            <a:r>
              <a:rPr lang="en-US" dirty="0" smtClean="0"/>
              <a:t> </a:t>
            </a:r>
            <a:r>
              <a:rPr lang="en-US" dirty="0">
                <a:solidFill>
                  <a:srgbClr val="C00000"/>
                </a:solidFill>
              </a:rPr>
              <a:t>Recirculation</a:t>
            </a:r>
            <a:r>
              <a:rPr lang="en-US" dirty="0"/>
              <a:t> occurs </a:t>
            </a:r>
            <a:r>
              <a:rPr lang="en-US" dirty="0" smtClean="0"/>
              <a:t>in venous </a:t>
            </a:r>
            <a:r>
              <a:rPr lang="en-US" dirty="0"/>
              <a:t>catheters and is greatest with catheters in the </a:t>
            </a:r>
            <a:r>
              <a:rPr lang="en-US" dirty="0" smtClean="0"/>
              <a:t>femoral position </a:t>
            </a:r>
            <a:r>
              <a:rPr lang="en-US" dirty="0"/>
              <a:t>owing to the low </a:t>
            </a:r>
            <a:r>
              <a:rPr lang="en-US" dirty="0" err="1"/>
              <a:t>pericatheter</a:t>
            </a:r>
            <a:r>
              <a:rPr lang="en-US" dirty="0"/>
              <a:t> venous flow rate.</a:t>
            </a:r>
          </a:p>
          <a:p>
            <a:pPr lvl="1"/>
            <a:r>
              <a:rPr lang="en-US" dirty="0"/>
              <a:t>Often, the treatment is interrupted owing to </a:t>
            </a:r>
            <a:r>
              <a:rPr lang="en-US" dirty="0">
                <a:solidFill>
                  <a:srgbClr val="C00000"/>
                </a:solidFill>
              </a:rPr>
              <a:t>hypotension.</a:t>
            </a:r>
          </a:p>
          <a:p>
            <a:pPr lvl="1"/>
            <a:r>
              <a:rPr lang="en-US" dirty="0" smtClean="0"/>
              <a:t>The </a:t>
            </a:r>
            <a:r>
              <a:rPr lang="en-US" dirty="0"/>
              <a:t>degree of </a:t>
            </a:r>
            <a:r>
              <a:rPr lang="en-US" dirty="0">
                <a:solidFill>
                  <a:srgbClr val="C00000"/>
                </a:solidFill>
              </a:rPr>
              <a:t>urea sequestration in </a:t>
            </a:r>
            <a:r>
              <a:rPr lang="en-US" dirty="0" smtClean="0">
                <a:solidFill>
                  <a:srgbClr val="C00000"/>
                </a:solidFill>
              </a:rPr>
              <a:t>muscle </a:t>
            </a:r>
            <a:r>
              <a:rPr lang="en-US" dirty="0" smtClean="0"/>
              <a:t>may </a:t>
            </a:r>
            <a:r>
              <a:rPr lang="en-US" dirty="0"/>
              <a:t>be increased, as such patients are often on </a:t>
            </a:r>
            <a:r>
              <a:rPr lang="en-US" dirty="0" err="1"/>
              <a:t>pressors</a:t>
            </a:r>
            <a:r>
              <a:rPr lang="en-US" dirty="0"/>
              <a:t>, </a:t>
            </a:r>
            <a:r>
              <a:rPr lang="en-US" dirty="0" smtClean="0"/>
              <a:t>reducing blood </a:t>
            </a:r>
            <a:r>
              <a:rPr lang="en-US" dirty="0"/>
              <a:t>flow to muscle and skin, which contain a </a:t>
            </a:r>
            <a:r>
              <a:rPr lang="en-US" dirty="0" smtClean="0"/>
              <a:t>substantial portion </a:t>
            </a:r>
            <a:r>
              <a:rPr lang="en-US" dirty="0"/>
              <a:t>of urea and other dissolved waste products.</a:t>
            </a:r>
          </a:p>
          <a:p>
            <a:pPr lvl="1"/>
            <a:r>
              <a:rPr lang="en-US" dirty="0">
                <a:solidFill>
                  <a:srgbClr val="C00000"/>
                </a:solidFill>
              </a:rPr>
              <a:t>Concomitant intravenous infusions</a:t>
            </a:r>
            <a:r>
              <a:rPr lang="en-US" dirty="0"/>
              <a:t>, which are </a:t>
            </a:r>
            <a:r>
              <a:rPr lang="en-US" dirty="0" smtClean="0"/>
              <a:t>often given to </a:t>
            </a:r>
            <a:r>
              <a:rPr lang="en-US" dirty="0"/>
              <a:t>patients in an acute setting, dilute the urea level in </a:t>
            </a:r>
            <a:r>
              <a:rPr lang="en-US" dirty="0" smtClean="0"/>
              <a:t>the blood </a:t>
            </a:r>
            <a:r>
              <a:rPr lang="en-US" dirty="0"/>
              <a:t>and reduce further the efficiency of dialysis.</a:t>
            </a:r>
          </a:p>
        </p:txBody>
      </p:sp>
    </p:spTree>
    <p:extLst>
      <p:ext uri="{BB962C8B-B14F-4D97-AF65-F5344CB8AC3E}">
        <p14:creationId xmlns:p14="http://schemas.microsoft.com/office/powerpoint/2010/main" val="77602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70000" lnSpcReduction="20000"/>
          </a:bodyPr>
          <a:lstStyle/>
          <a:p>
            <a:r>
              <a:rPr lang="en-US" dirty="0"/>
              <a:t>A typical 3- to 4-hour acute-dialysis session will </a:t>
            </a:r>
            <a:r>
              <a:rPr lang="en-US" dirty="0" smtClean="0"/>
              <a:t>deliver a </a:t>
            </a:r>
            <a:r>
              <a:rPr lang="en-US" dirty="0"/>
              <a:t>single-pool </a:t>
            </a:r>
            <a:r>
              <a:rPr lang="en-US" i="1" dirty="0" err="1"/>
              <a:t>Kt</a:t>
            </a:r>
            <a:r>
              <a:rPr lang="en-US" dirty="0"/>
              <a:t>/</a:t>
            </a:r>
            <a:r>
              <a:rPr lang="en-US" i="1" dirty="0"/>
              <a:t>V </a:t>
            </a:r>
            <a:r>
              <a:rPr lang="en-US" dirty="0"/>
              <a:t>of only 0.9, with an equilibrated </a:t>
            </a:r>
            <a:r>
              <a:rPr lang="en-US" i="1" dirty="0" err="1"/>
              <a:t>Kt</a:t>
            </a:r>
            <a:r>
              <a:rPr lang="en-US" dirty="0"/>
              <a:t>/</a:t>
            </a:r>
            <a:r>
              <a:rPr lang="en-US" i="1" dirty="0"/>
              <a:t>V </a:t>
            </a:r>
            <a:r>
              <a:rPr lang="en-US" dirty="0" smtClean="0"/>
              <a:t>of 0.7</a:t>
            </a:r>
            <a:r>
              <a:rPr lang="en-US" dirty="0"/>
              <a:t>. </a:t>
            </a:r>
            <a:endParaRPr lang="en-US" dirty="0" smtClean="0"/>
          </a:p>
          <a:p>
            <a:endParaRPr lang="en-US" dirty="0" smtClean="0"/>
          </a:p>
          <a:p>
            <a:r>
              <a:rPr lang="en-US" dirty="0" smtClean="0"/>
              <a:t>Dialysate-side </a:t>
            </a:r>
            <a:r>
              <a:rPr lang="en-US" dirty="0"/>
              <a:t>urea removal may be even lower (</a:t>
            </a:r>
            <a:r>
              <a:rPr lang="en-US" dirty="0" err="1" smtClean="0"/>
              <a:t>Evanson</a:t>
            </a:r>
            <a:r>
              <a:rPr lang="en-US" dirty="0" smtClean="0"/>
              <a:t>, 1999).</a:t>
            </a:r>
          </a:p>
          <a:p>
            <a:endParaRPr lang="en-US" dirty="0" smtClean="0"/>
          </a:p>
          <a:p>
            <a:r>
              <a:rPr lang="en-US" dirty="0" smtClean="0"/>
              <a:t> </a:t>
            </a:r>
            <a:r>
              <a:rPr lang="en-US" dirty="0"/>
              <a:t>This low level of </a:t>
            </a:r>
            <a:r>
              <a:rPr lang="en-US" i="1" dirty="0" err="1"/>
              <a:t>Kt</a:t>
            </a:r>
            <a:r>
              <a:rPr lang="en-US" dirty="0"/>
              <a:t>/</a:t>
            </a:r>
            <a:r>
              <a:rPr lang="en-US" i="1" dirty="0"/>
              <a:t>V</a:t>
            </a:r>
            <a:r>
              <a:rPr lang="en-US" dirty="0"/>
              <a:t>, if given three times </a:t>
            </a:r>
            <a:r>
              <a:rPr lang="en-US" dirty="0" smtClean="0"/>
              <a:t>per week</a:t>
            </a:r>
            <a:r>
              <a:rPr lang="en-US" dirty="0"/>
              <a:t>, is associated with a high mortality in chronic, </a:t>
            </a:r>
            <a:r>
              <a:rPr lang="en-US" dirty="0" smtClean="0"/>
              <a:t>stable patients</a:t>
            </a:r>
            <a:r>
              <a:rPr lang="en-US" dirty="0"/>
              <a:t>. </a:t>
            </a:r>
            <a:endParaRPr lang="en-US" dirty="0" smtClean="0"/>
          </a:p>
          <a:p>
            <a:pPr lvl="1"/>
            <a:r>
              <a:rPr lang="en-US" dirty="0" smtClean="0"/>
              <a:t>One </a:t>
            </a:r>
            <a:r>
              <a:rPr lang="en-US" dirty="0"/>
              <a:t>option is to dialyze sick patients with </a:t>
            </a:r>
            <a:r>
              <a:rPr lang="en-US" dirty="0" smtClean="0"/>
              <a:t>acute renal </a:t>
            </a:r>
            <a:r>
              <a:rPr lang="en-US" dirty="0"/>
              <a:t>failure </a:t>
            </a:r>
            <a:r>
              <a:rPr lang="en-US" dirty="0">
                <a:solidFill>
                  <a:srgbClr val="C00000"/>
                </a:solidFill>
              </a:rPr>
              <a:t>on a daily (six or seven times per week) basis.</a:t>
            </a:r>
          </a:p>
          <a:p>
            <a:pPr lvl="2"/>
            <a:r>
              <a:rPr lang="en-US" dirty="0"/>
              <a:t>Each treatment is then approximately 3–4 hours in length.</a:t>
            </a:r>
          </a:p>
          <a:p>
            <a:pPr lvl="2"/>
            <a:r>
              <a:rPr lang="en-US" dirty="0"/>
              <a:t>Data by </a:t>
            </a:r>
            <a:r>
              <a:rPr lang="en-US" dirty="0" err="1"/>
              <a:t>Schiffl</a:t>
            </a:r>
            <a:r>
              <a:rPr lang="en-US" dirty="0"/>
              <a:t> (2002) suggest that mortality is reduced </a:t>
            </a:r>
            <a:r>
              <a:rPr lang="en-US" dirty="0" smtClean="0"/>
              <a:t>in patients </a:t>
            </a:r>
            <a:r>
              <a:rPr lang="en-US" dirty="0"/>
              <a:t>with acute renal failure dialyzed six times per </a:t>
            </a:r>
            <a:r>
              <a:rPr lang="en-US" dirty="0" smtClean="0"/>
              <a:t>week as </a:t>
            </a:r>
            <a:r>
              <a:rPr lang="en-US" dirty="0"/>
              <a:t>opposed to those receiving dialysis every other day</a:t>
            </a:r>
            <a:r>
              <a:rPr lang="en-US" dirty="0" smtClean="0"/>
              <a:t>.</a:t>
            </a:r>
          </a:p>
          <a:p>
            <a:pPr lvl="1"/>
            <a:r>
              <a:rPr lang="en-US" dirty="0" smtClean="0"/>
              <a:t> If </a:t>
            </a:r>
            <a:r>
              <a:rPr lang="en-US" dirty="0" smtClean="0">
                <a:solidFill>
                  <a:srgbClr val="C00000"/>
                </a:solidFill>
              </a:rPr>
              <a:t>every-other-day</a:t>
            </a:r>
            <a:r>
              <a:rPr lang="en-US" dirty="0" smtClean="0"/>
              <a:t> </a:t>
            </a:r>
            <a:r>
              <a:rPr lang="en-US" dirty="0"/>
              <a:t>dialysis is to be given, the treatment </a:t>
            </a:r>
            <a:r>
              <a:rPr lang="en-US" dirty="0" smtClean="0"/>
              <a:t>length should probably be set at 4–6 hours, to deliver a single pool </a:t>
            </a:r>
            <a:r>
              <a:rPr lang="en-US" dirty="0" err="1" smtClean="0"/>
              <a:t>Kt</a:t>
            </a:r>
            <a:r>
              <a:rPr lang="en-US" dirty="0" smtClean="0"/>
              <a:t> /V of at least 1.2–1.3, as recommended for chronic therapy.</a:t>
            </a:r>
            <a:endParaRPr lang="en-US" dirty="0"/>
          </a:p>
        </p:txBody>
      </p:sp>
    </p:spTree>
    <p:extLst>
      <p:ext uri="{BB962C8B-B14F-4D97-AF65-F5344CB8AC3E}">
        <p14:creationId xmlns:p14="http://schemas.microsoft.com/office/powerpoint/2010/main" val="2709449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48870"/>
          </a:xfrm>
        </p:spPr>
        <p:txBody>
          <a:bodyPr>
            <a:normAutofit fontScale="70000" lnSpcReduction="20000"/>
          </a:bodyPr>
          <a:lstStyle/>
          <a:p>
            <a:r>
              <a:rPr lang="en-US" dirty="0" smtClean="0"/>
              <a:t>Acute renal failure (ARF) is an </a:t>
            </a:r>
            <a:r>
              <a:rPr lang="en-US" dirty="0" smtClean="0">
                <a:solidFill>
                  <a:srgbClr val="C00000"/>
                </a:solidFill>
              </a:rPr>
              <a:t>abrupt </a:t>
            </a:r>
            <a:r>
              <a:rPr lang="en-US" dirty="0" smtClean="0"/>
              <a:t>and usually </a:t>
            </a:r>
            <a:r>
              <a:rPr lang="en-US" dirty="0" smtClean="0">
                <a:solidFill>
                  <a:srgbClr val="C00000"/>
                </a:solidFill>
              </a:rPr>
              <a:t>reversible </a:t>
            </a:r>
            <a:r>
              <a:rPr lang="en-US" dirty="0" smtClean="0"/>
              <a:t>decline in the glomerular filtration rate (GFR). </a:t>
            </a:r>
          </a:p>
          <a:p>
            <a:pPr marL="0" indent="0">
              <a:buNone/>
            </a:pPr>
            <a:endParaRPr lang="en-US" dirty="0" smtClean="0"/>
          </a:p>
          <a:p>
            <a:r>
              <a:rPr lang="en-US" dirty="0" smtClean="0"/>
              <a:t>This results in an elevation of serum blood urea nitrogen (BUN), creatinine, and other metabolic waste products that are normally excreted by the kidney. </a:t>
            </a:r>
          </a:p>
          <a:p>
            <a:endParaRPr lang="en-US" dirty="0" smtClean="0"/>
          </a:p>
          <a:p>
            <a:r>
              <a:rPr lang="en-US" dirty="0" smtClean="0"/>
              <a:t>The term acute kidney injury (AKI) rather than ARF is increasingly used by the nephrology community to refer to the </a:t>
            </a:r>
            <a:r>
              <a:rPr lang="en-US" dirty="0" smtClean="0">
                <a:solidFill>
                  <a:srgbClr val="C00000"/>
                </a:solidFill>
              </a:rPr>
              <a:t>acute loss of kidney function. </a:t>
            </a:r>
          </a:p>
          <a:p>
            <a:pPr marL="0" indent="0">
              <a:buNone/>
            </a:pPr>
            <a:endParaRPr lang="en-US" dirty="0" smtClean="0"/>
          </a:p>
          <a:p>
            <a:r>
              <a:rPr lang="en-US" dirty="0" smtClean="0"/>
              <a:t>This term also highlights that injury to kidney that does not results in “failure” is also of great clinical significance. </a:t>
            </a:r>
          </a:p>
          <a:p>
            <a:r>
              <a:rPr lang="en-US" dirty="0"/>
              <a:t> Among </a:t>
            </a:r>
            <a:r>
              <a:rPr lang="en-US" dirty="0" smtClean="0"/>
              <a:t>critically ill </a:t>
            </a:r>
            <a:r>
              <a:rPr lang="en-US" dirty="0"/>
              <a:t>patients admitted to intensive care units (ICUs), the incidence of AKI is as high as 50% and is associated with </a:t>
            </a:r>
            <a:r>
              <a:rPr lang="en-US" dirty="0" smtClean="0"/>
              <a:t>dismal outcomes</a:t>
            </a:r>
            <a:r>
              <a:rPr lang="en-US" dirty="0"/>
              <a:t>. </a:t>
            </a:r>
            <a:endParaRPr lang="en-US" dirty="0" smtClean="0"/>
          </a:p>
          <a:p>
            <a:endParaRPr lang="en-US" dirty="0"/>
          </a:p>
        </p:txBody>
      </p:sp>
      <p:sp>
        <p:nvSpPr>
          <p:cNvPr id="4" name="Rectangle 3"/>
          <p:cNvSpPr/>
          <p:nvPr/>
        </p:nvSpPr>
        <p:spPr>
          <a:xfrm>
            <a:off x="2590800" y="304800"/>
            <a:ext cx="374493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DEFINITION: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25735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287963"/>
          </a:xfrm>
        </p:spPr>
        <p:txBody>
          <a:bodyPr>
            <a:normAutofit/>
          </a:bodyPr>
          <a:lstStyle/>
          <a:p>
            <a:r>
              <a:rPr lang="en-US" dirty="0" smtClean="0"/>
              <a:t>Acute patients dialyzed either 3 or 6 times per week and found absolutely no difference in outcomes. </a:t>
            </a:r>
          </a:p>
          <a:p>
            <a:r>
              <a:rPr lang="en-US" dirty="0" smtClean="0"/>
              <a:t>KDIGO workgroup on acute kidney injury (2012) recommends that when attempting to maintain acute patients on a 3-times-per-week schedule, each treatment should have a </a:t>
            </a:r>
            <a:r>
              <a:rPr lang="en-US" dirty="0" err="1" smtClean="0"/>
              <a:t>Kt</a:t>
            </a:r>
            <a:r>
              <a:rPr lang="en-US" dirty="0" smtClean="0"/>
              <a:t>/V of ≥1.3. </a:t>
            </a:r>
          </a:p>
        </p:txBody>
      </p:sp>
      <p:pic>
        <p:nvPicPr>
          <p:cNvPr id="1026" name="Picture 2" descr="C:\Users\mahin\Desktop\background\photo-1525124341971-76b3276f2d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95250"/>
            <a:ext cx="1000125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814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14401"/>
            <a:ext cx="8229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38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61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1"/>
            <a:ext cx="86106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34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533400"/>
            <a:ext cx="8229600" cy="1447800"/>
          </a:xfrm>
        </p:spPr>
        <p:txBody>
          <a:bodyPr>
            <a:noAutofit/>
          </a:bodyPr>
          <a:lstStyle/>
          <a:p>
            <a:r>
              <a:rPr lang="en-US" altLang="en-US" sz="2400" b="1" dirty="0" smtClean="0"/>
              <a:t>AKI can range in severity from :</a:t>
            </a:r>
          </a:p>
          <a:p>
            <a:endParaRPr lang="en-US" altLang="en-US" sz="2400" b="1" dirty="0" smtClean="0"/>
          </a:p>
          <a:p>
            <a:pPr lvl="1"/>
            <a:r>
              <a:rPr lang="en-US" altLang="en-US" sz="2000" b="1" dirty="0" smtClean="0"/>
              <a:t>asymptomatic and transient changes in laboratory parameters of glomerular filtration rate (GFR),</a:t>
            </a:r>
          </a:p>
          <a:p>
            <a:pPr lvl="1"/>
            <a:r>
              <a:rPr lang="en-US" altLang="en-US" sz="2000" b="1" dirty="0" smtClean="0"/>
              <a:t> to overwhelming and rapidly fatal derangements in effective circulating volume regulation and electrolyte and acid-base composition of the plasma.</a:t>
            </a:r>
          </a:p>
          <a:p>
            <a:endParaRPr lang="en-US" altLang="en-US" b="1" dirty="0" smtClean="0"/>
          </a:p>
        </p:txBody>
      </p:sp>
      <p:sp>
        <p:nvSpPr>
          <p:cNvPr id="4" name="Right Arrow 3"/>
          <p:cNvSpPr/>
          <p:nvPr/>
        </p:nvSpPr>
        <p:spPr>
          <a:xfrm>
            <a:off x="457200" y="3352800"/>
            <a:ext cx="8686800" cy="3429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rgbClr val="C00000"/>
                </a:solidFill>
              </a:rPr>
              <a:t>Asymptomatic                               Rapidly Fatal Derangement</a:t>
            </a:r>
          </a:p>
          <a:p>
            <a:pPr>
              <a:defRPr/>
            </a:pPr>
            <a:endParaRPr lang="en-US" sz="2400" b="1" dirty="0">
              <a:solidFill>
                <a:srgbClr val="C00000"/>
              </a:solidFill>
            </a:endParaRPr>
          </a:p>
        </p:txBody>
      </p:sp>
      <p:sp>
        <p:nvSpPr>
          <p:cNvPr id="7" name="Oval 6"/>
          <p:cNvSpPr/>
          <p:nvPr/>
        </p:nvSpPr>
        <p:spPr>
          <a:xfrm>
            <a:off x="3124200" y="3200400"/>
            <a:ext cx="2286000" cy="990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C00000"/>
                </a:solidFill>
              </a:rPr>
              <a:t>AKI</a:t>
            </a:r>
          </a:p>
        </p:txBody>
      </p:sp>
    </p:spTree>
    <p:extLst>
      <p:ext uri="{BB962C8B-B14F-4D97-AF65-F5344CB8AC3E}">
        <p14:creationId xmlns:p14="http://schemas.microsoft.com/office/powerpoint/2010/main" val="41281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066800"/>
            <a:ext cx="8534400" cy="4648200"/>
          </a:xfrm>
        </p:spPr>
        <p:txBody>
          <a:bodyPr>
            <a:normAutofit/>
          </a:bodyPr>
          <a:lstStyle/>
          <a:p>
            <a:pPr algn="l">
              <a:buFont typeface="Arial" charset="0"/>
              <a:buNone/>
              <a:defRPr/>
            </a:pPr>
            <a:r>
              <a:rPr lang="en-US" sz="2000" b="1" dirty="0">
                <a:solidFill>
                  <a:schemeClr val="tx1">
                    <a:lumMod val="95000"/>
                    <a:lumOff val="5000"/>
                  </a:schemeClr>
                </a:solidFill>
                <a:latin typeface="MinionPro-Regular"/>
              </a:rPr>
              <a:t>Acute kidney injury (AKI), previously known as acute renal </a:t>
            </a:r>
            <a:r>
              <a:rPr lang="en-US" sz="2000" b="1" dirty="0" smtClean="0">
                <a:solidFill>
                  <a:schemeClr val="tx1">
                    <a:lumMod val="95000"/>
                    <a:lumOff val="5000"/>
                  </a:schemeClr>
                </a:solidFill>
                <a:latin typeface="MinionPro-Regular"/>
              </a:rPr>
              <a:t>failure</a:t>
            </a:r>
          </a:p>
          <a:p>
            <a:pPr algn="l">
              <a:buFont typeface="Arial" charset="0"/>
              <a:buNone/>
              <a:defRPr/>
            </a:pPr>
            <a:endParaRPr lang="en-US" sz="2000" b="1" dirty="0" smtClean="0">
              <a:solidFill>
                <a:schemeClr val="tx1">
                  <a:lumMod val="95000"/>
                  <a:lumOff val="5000"/>
                </a:schemeClr>
              </a:solidFill>
              <a:latin typeface="MinionPro-Regular"/>
            </a:endParaRPr>
          </a:p>
          <a:p>
            <a:pPr algn="l">
              <a:buFont typeface="Arial" charset="0"/>
              <a:buNone/>
              <a:defRPr/>
            </a:pPr>
            <a:r>
              <a:rPr lang="en-US" sz="2000" b="1" dirty="0" smtClean="0">
                <a:solidFill>
                  <a:schemeClr val="tx1">
                    <a:lumMod val="95000"/>
                    <a:lumOff val="5000"/>
                  </a:schemeClr>
                </a:solidFill>
                <a:latin typeface="MinionPro-Regular"/>
              </a:rPr>
              <a:t>AKI </a:t>
            </a:r>
            <a:r>
              <a:rPr lang="en-US" sz="2000" b="1" dirty="0">
                <a:solidFill>
                  <a:schemeClr val="tx1">
                    <a:lumMod val="95000"/>
                    <a:lumOff val="5000"/>
                  </a:schemeClr>
                </a:solidFill>
                <a:latin typeface="MinionPro-Regular"/>
              </a:rPr>
              <a:t>is not a single disease but, rather, a designation for a </a:t>
            </a:r>
            <a:r>
              <a:rPr lang="en-US" sz="2000" b="1" dirty="0" smtClean="0">
                <a:solidFill>
                  <a:srgbClr val="C00000"/>
                </a:solidFill>
                <a:latin typeface="MinionPro-Regular"/>
              </a:rPr>
              <a:t>heterogeneous group </a:t>
            </a:r>
            <a:r>
              <a:rPr lang="en-US" sz="2000" b="1" dirty="0">
                <a:solidFill>
                  <a:srgbClr val="C00000"/>
                </a:solidFill>
                <a:latin typeface="MinionPro-Regular"/>
              </a:rPr>
              <a:t>of conditions </a:t>
            </a:r>
            <a:r>
              <a:rPr lang="en-US" sz="2000" b="1" dirty="0">
                <a:solidFill>
                  <a:schemeClr val="tx1">
                    <a:lumMod val="95000"/>
                    <a:lumOff val="5000"/>
                  </a:schemeClr>
                </a:solidFill>
                <a:latin typeface="MinionPro-Regular"/>
              </a:rPr>
              <a:t>that share common diagnostic </a:t>
            </a:r>
            <a:r>
              <a:rPr lang="en-US" sz="2000" b="1" dirty="0" smtClean="0">
                <a:solidFill>
                  <a:schemeClr val="tx1">
                    <a:lumMod val="95000"/>
                    <a:lumOff val="5000"/>
                  </a:schemeClr>
                </a:solidFill>
                <a:latin typeface="MinionPro-Regular"/>
              </a:rPr>
              <a:t>features:</a:t>
            </a:r>
          </a:p>
          <a:p>
            <a:pPr lvl="1" algn="l">
              <a:buFont typeface="Arial" charset="0"/>
              <a:buNone/>
              <a:defRPr/>
            </a:pPr>
            <a:r>
              <a:rPr lang="en-US" sz="1600" b="1" dirty="0" smtClean="0">
                <a:solidFill>
                  <a:schemeClr val="tx1">
                    <a:lumMod val="95000"/>
                    <a:lumOff val="5000"/>
                  </a:schemeClr>
                </a:solidFill>
                <a:latin typeface="MinionPro-Regular"/>
              </a:rPr>
              <a:t>an </a:t>
            </a:r>
            <a:r>
              <a:rPr lang="en-US" sz="1600" b="1" dirty="0">
                <a:solidFill>
                  <a:schemeClr val="tx1">
                    <a:lumMod val="95000"/>
                    <a:lumOff val="5000"/>
                  </a:schemeClr>
                </a:solidFill>
                <a:latin typeface="MinionPro-Regular"/>
              </a:rPr>
              <a:t>increase </a:t>
            </a:r>
            <a:r>
              <a:rPr lang="en-US" sz="1600" b="1" dirty="0" smtClean="0">
                <a:solidFill>
                  <a:schemeClr val="tx1">
                    <a:lumMod val="95000"/>
                    <a:lumOff val="5000"/>
                  </a:schemeClr>
                </a:solidFill>
                <a:latin typeface="MinionPro-Regular"/>
              </a:rPr>
              <a:t>in BUN</a:t>
            </a:r>
          </a:p>
          <a:p>
            <a:pPr lvl="1" algn="l">
              <a:buFont typeface="Arial" charset="0"/>
              <a:buNone/>
              <a:defRPr/>
            </a:pPr>
            <a:r>
              <a:rPr lang="en-US" sz="1600" b="1" dirty="0" smtClean="0">
                <a:solidFill>
                  <a:schemeClr val="tx1">
                    <a:lumMod val="95000"/>
                    <a:lumOff val="5000"/>
                  </a:schemeClr>
                </a:solidFill>
                <a:latin typeface="MinionPro-Regular"/>
              </a:rPr>
              <a:t>and/or </a:t>
            </a:r>
            <a:r>
              <a:rPr lang="en-US" sz="1600" b="1" dirty="0">
                <a:solidFill>
                  <a:schemeClr val="tx1">
                    <a:lumMod val="95000"/>
                    <a:lumOff val="5000"/>
                  </a:schemeClr>
                </a:solidFill>
                <a:latin typeface="MinionPro-Regular"/>
              </a:rPr>
              <a:t>an increase </a:t>
            </a:r>
            <a:r>
              <a:rPr lang="en-US" sz="1600" b="1" dirty="0" smtClean="0">
                <a:solidFill>
                  <a:schemeClr val="tx1">
                    <a:lumMod val="95000"/>
                    <a:lumOff val="5000"/>
                  </a:schemeClr>
                </a:solidFill>
                <a:latin typeface="MinionPro-Regular"/>
              </a:rPr>
              <a:t>in </a:t>
            </a:r>
            <a:r>
              <a:rPr lang="en-US" sz="1600" b="1" dirty="0" err="1" smtClean="0">
                <a:solidFill>
                  <a:schemeClr val="tx1">
                    <a:lumMod val="95000"/>
                    <a:lumOff val="5000"/>
                  </a:schemeClr>
                </a:solidFill>
                <a:latin typeface="MinionPro-Regular"/>
              </a:rPr>
              <a:t>SCr</a:t>
            </a:r>
            <a:endParaRPr lang="en-US" sz="1600" b="1" dirty="0" smtClean="0">
              <a:solidFill>
                <a:schemeClr val="tx1">
                  <a:lumMod val="95000"/>
                  <a:lumOff val="5000"/>
                </a:schemeClr>
              </a:solidFill>
              <a:latin typeface="MinionPro-Regular"/>
            </a:endParaRPr>
          </a:p>
          <a:p>
            <a:pPr lvl="1" algn="l">
              <a:buFont typeface="Arial" charset="0"/>
              <a:buNone/>
              <a:defRPr/>
            </a:pPr>
            <a:r>
              <a:rPr lang="en-US" sz="1600" b="1" dirty="0" smtClean="0">
                <a:solidFill>
                  <a:schemeClr val="tx1">
                    <a:lumMod val="95000"/>
                    <a:lumOff val="5000"/>
                  </a:schemeClr>
                </a:solidFill>
                <a:latin typeface="MinionPro-Regular"/>
              </a:rPr>
              <a:t>often </a:t>
            </a:r>
            <a:r>
              <a:rPr lang="en-US" sz="1600" b="1" dirty="0">
                <a:solidFill>
                  <a:schemeClr val="tx1">
                    <a:lumMod val="95000"/>
                    <a:lumOff val="5000"/>
                  </a:schemeClr>
                </a:solidFill>
                <a:latin typeface="MinionPro-Regular"/>
              </a:rPr>
              <a:t>associated with a reduction in urine volume. </a:t>
            </a:r>
            <a:endParaRPr lang="en-US" sz="1600" b="1" dirty="0" smtClean="0">
              <a:solidFill>
                <a:schemeClr val="tx1">
                  <a:lumMod val="95000"/>
                  <a:lumOff val="5000"/>
                </a:schemeClr>
              </a:solidFill>
              <a:latin typeface="MinionPro-Regular"/>
            </a:endParaRPr>
          </a:p>
          <a:p>
            <a:pPr lvl="1" algn="l">
              <a:buFont typeface="Arial" charset="0"/>
              <a:buNone/>
              <a:defRPr/>
            </a:pPr>
            <a:endParaRPr lang="en-US" sz="1600" b="1" dirty="0">
              <a:solidFill>
                <a:schemeClr val="tx1">
                  <a:lumMod val="95000"/>
                  <a:lumOff val="5000"/>
                </a:schemeClr>
              </a:solidFill>
              <a:latin typeface="MinionPro-Regular"/>
            </a:endParaRPr>
          </a:p>
          <a:p>
            <a:pPr lvl="1" algn="l">
              <a:buFont typeface="Arial" charset="0"/>
              <a:buNone/>
              <a:defRPr/>
            </a:pPr>
            <a:endParaRPr lang="en-US" sz="1600" b="1" dirty="0" smtClean="0">
              <a:solidFill>
                <a:schemeClr val="tx1">
                  <a:lumMod val="95000"/>
                  <a:lumOff val="5000"/>
                </a:schemeClr>
              </a:solidFill>
              <a:latin typeface="MinionPro-Regular"/>
            </a:endParaRPr>
          </a:p>
          <a:p>
            <a:pPr algn="l">
              <a:buFont typeface="Arial" charset="0"/>
              <a:buNone/>
              <a:defRPr/>
            </a:pPr>
            <a:r>
              <a:rPr lang="en-US" sz="2000" b="1" dirty="0" smtClean="0">
                <a:solidFill>
                  <a:srgbClr val="C00000"/>
                </a:solidFill>
                <a:latin typeface="MinionPro-Regular"/>
              </a:rPr>
              <a:t>AKI </a:t>
            </a:r>
            <a:r>
              <a:rPr lang="en-US" sz="2000" b="1" dirty="0">
                <a:solidFill>
                  <a:srgbClr val="C00000"/>
                </a:solidFill>
                <a:latin typeface="MinionPro-Regular"/>
              </a:rPr>
              <a:t>is a clinical diagnosis and not a structural </a:t>
            </a:r>
            <a:r>
              <a:rPr lang="en-US" sz="2000" b="1" dirty="0" smtClean="0">
                <a:solidFill>
                  <a:srgbClr val="C00000"/>
                </a:solidFill>
                <a:latin typeface="MinionPro-Regular"/>
              </a:rPr>
              <a:t>one</a:t>
            </a:r>
          </a:p>
          <a:p>
            <a:pPr algn="l">
              <a:buFont typeface="Arial" charset="0"/>
              <a:buNone/>
              <a:defRPr/>
            </a:pPr>
            <a:r>
              <a:rPr lang="en-US" sz="2000" b="1" dirty="0" smtClean="0">
                <a:solidFill>
                  <a:schemeClr val="tx1">
                    <a:lumMod val="95000"/>
                    <a:lumOff val="5000"/>
                  </a:schemeClr>
                </a:solidFill>
                <a:latin typeface="MinionPro-Regular"/>
              </a:rPr>
              <a:t>(A patient </a:t>
            </a:r>
            <a:r>
              <a:rPr lang="en-US" sz="2000" b="1" dirty="0">
                <a:solidFill>
                  <a:schemeClr val="tx1">
                    <a:lumMod val="95000"/>
                    <a:lumOff val="5000"/>
                  </a:schemeClr>
                </a:solidFill>
                <a:latin typeface="MinionPro-Regular"/>
              </a:rPr>
              <a:t>may have AKI without injury to the kidney </a:t>
            </a:r>
            <a:r>
              <a:rPr lang="en-US" sz="2000" b="1" dirty="0" smtClean="0">
                <a:solidFill>
                  <a:schemeClr val="tx1">
                    <a:lumMod val="95000"/>
                    <a:lumOff val="5000"/>
                  </a:schemeClr>
                </a:solidFill>
                <a:latin typeface="MinionPro-Regular"/>
              </a:rPr>
              <a:t>parenchyma) </a:t>
            </a:r>
          </a:p>
        </p:txBody>
      </p:sp>
    </p:spTree>
    <p:extLst>
      <p:ext uri="{BB962C8B-B14F-4D97-AF65-F5344CB8AC3E}">
        <p14:creationId xmlns:p14="http://schemas.microsoft.com/office/powerpoint/2010/main" val="2722042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457200"/>
            <a:ext cx="853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1657350"/>
            <a:ext cx="11096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090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2449</Words>
  <Application>Microsoft Office PowerPoint</Application>
  <PresentationFormat>On-screen Show (4:3)</PresentationFormat>
  <Paragraphs>197</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URGENT HD INDICATION</dc:title>
  <dc:creator>mahin</dc:creator>
  <cp:lastModifiedBy>mahin</cp:lastModifiedBy>
  <cp:revision>36</cp:revision>
  <dcterms:created xsi:type="dcterms:W3CDTF">2019-09-12T18:51:17Z</dcterms:created>
  <dcterms:modified xsi:type="dcterms:W3CDTF">2019-09-14T19:21:23Z</dcterms:modified>
</cp:coreProperties>
</file>